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16" r:id="rId1"/>
  </p:sldMasterIdLst>
  <p:notesMasterIdLst>
    <p:notesMasterId r:id="rId21"/>
  </p:notesMasterIdLst>
  <p:sldIdLst>
    <p:sldId id="256" r:id="rId2"/>
    <p:sldId id="283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84" r:id="rId12"/>
    <p:sldId id="281" r:id="rId13"/>
    <p:sldId id="282" r:id="rId14"/>
    <p:sldId id="278" r:id="rId15"/>
    <p:sldId id="279" r:id="rId16"/>
    <p:sldId id="280" r:id="rId17"/>
    <p:sldId id="269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5536B-2167-5B4D-9154-EE02C961BCB6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4A538-80B4-6E4B-BF34-38C53A784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A538-80B4-6E4B-BF34-38C53A7846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the people work with learning</a:t>
            </a:r>
            <a:r>
              <a:rPr lang="en-US" baseline="0" dirty="0" smtClean="0"/>
              <a:t> environment</a:t>
            </a:r>
            <a:r>
              <a:rPr lang="en-US" dirty="0" smtClean="0"/>
              <a:t> partners</a:t>
            </a:r>
            <a:r>
              <a:rPr lang="en-US" baseline="0" dirty="0" smtClean="0"/>
              <a:t> to complete the Thayer model DI worksheet</a:t>
            </a:r>
          </a:p>
          <a:p>
            <a:r>
              <a:rPr lang="en-US" baseline="0" dirty="0" smtClean="0"/>
              <a:t>Print DI definition sheet (used and S&amp;B training and have them compare their definitions with those)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A538-80B4-6E4B-BF34-38C53A7846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chart from The Differentiated School book – retype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A538-80B4-6E4B-BF34-38C53A7846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CB901-BE80-C240-961B-6F945ECD5ACE}" type="slidenum">
              <a:rPr lang="en-US"/>
              <a:pPr/>
              <a:t>11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CB901-BE80-C240-961B-6F945ECD5ACE}" type="slidenum">
              <a:rPr lang="en-US"/>
              <a:pPr/>
              <a:t>12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52383-26DA-8246-8F92-55A7ADECCB5E}" type="slidenum">
              <a:rPr lang="en-US"/>
              <a:pPr/>
              <a:t>13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EF14B-7A7A-9944-8AC0-27B19051B003}" type="slidenum">
              <a:rPr lang="en-US"/>
              <a:pPr/>
              <a:t>15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them use the worksheet and</a:t>
            </a:r>
            <a:r>
              <a:rPr lang="en-US" baseline="0" dirty="0" smtClean="0"/>
              <a:t> follow directions individually.  Discuss with partner (process).  Share out whole group and discuss.  </a:t>
            </a:r>
          </a:p>
          <a:p>
            <a:r>
              <a:rPr lang="en-US" baseline="0" dirty="0" smtClean="0"/>
              <a:t>One note cards share out one success and one concern.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A538-80B4-6E4B-BF34-38C53A7846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106B4A3-4212-4E39-93DE-E053E8F69C28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CE48F6-3113-2445-8FCC-9DBE8B6ABADB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63F6FFF-225E-B74C-9217-E923EBA2D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  <p:sldLayoutId id="2147484134" r:id="rId18"/>
    <p:sldLayoutId id="2147484135" r:id="rId19"/>
    <p:sldLayoutId id="2147484136" r:id="rId20"/>
  </p:sldLayoutIdLst>
  <p:transition spd="med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wilson/Desktop/Waukee%20Work/Professional%20Development/Using%20DI%20Strategies/Sept.%201%20PD/Diff.wm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wilson@waukee.k12.ia.us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004" y="4624668"/>
            <a:ext cx="5760196" cy="933450"/>
          </a:xfrm>
        </p:spPr>
        <p:txBody>
          <a:bodyPr>
            <a:noAutofit/>
          </a:bodyPr>
          <a:lstStyle/>
          <a:p>
            <a:r>
              <a:rPr lang="en-US" sz="3200" dirty="0" smtClean="0"/>
              <a:t>Differentiation Basics in the World Language Classroom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926390"/>
            <a:ext cx="4038600" cy="573445"/>
          </a:xfrm>
        </p:spPr>
        <p:txBody>
          <a:bodyPr>
            <a:normAutofit/>
          </a:bodyPr>
          <a:lstStyle/>
          <a:p>
            <a:r>
              <a:rPr lang="en-US" sz="2000" smtClean="0"/>
              <a:t>October</a:t>
            </a:r>
            <a:r>
              <a:rPr lang="en-US" sz="2000" smtClean="0"/>
              <a:t> </a:t>
            </a:r>
            <a:r>
              <a:rPr lang="en-US" sz="2000" smtClean="0"/>
              <a:t>7</a:t>
            </a:r>
            <a:r>
              <a:rPr lang="en-US" sz="2000" smtClean="0"/>
              <a:t>, </a:t>
            </a:r>
            <a:r>
              <a:rPr lang="en-US" sz="2000" dirty="0" smtClean="0"/>
              <a:t>2011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 dir="d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Choice>
    <mc:Fallback>
      <mc:AlternateContent>
        <mc:Choice Requires="mp">
          <p:transition spd="med">
            <p:cover dir="d"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Principles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21251"/>
            <a:ext cx="7556313" cy="414496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Students do respectful, meaningful, and appropriate work</a:t>
            </a:r>
          </a:p>
          <a:p>
            <a:r>
              <a:rPr lang="en-US" sz="3600" dirty="0" smtClean="0"/>
              <a:t>Teachers and students work together for successful learning</a:t>
            </a:r>
          </a:p>
          <a:p>
            <a:r>
              <a:rPr lang="en-US" sz="3600" dirty="0" smtClean="0"/>
              <a:t>Assessment and instruction are used together</a:t>
            </a:r>
          </a:p>
          <a:p>
            <a:r>
              <a:rPr lang="en-US" sz="3600" dirty="0" smtClean="0"/>
              <a:t>Teacher can modify content, process, or product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MCj043485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516349">
            <a:off x="7026086" y="3682610"/>
            <a:ext cx="2057400" cy="205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8474" y="5466214"/>
            <a:ext cx="6942452" cy="1200328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Discuss:  How do these principles relate to the World Language classroom?  How might they be different from a core subject area?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 dir="d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Choice>
    <mc:Fallback>
      <mc:AlternateContent>
        <mc:Choice Requires="mp">
          <p:transition spd="med">
            <p:cover dir="d"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600200" y="9001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400" b="1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438400" y="1295400"/>
            <a:ext cx="4081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(is a teacher’s response to learner’s needs)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799138" y="18859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4495800" y="1676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200400" y="2362200"/>
            <a:ext cx="27686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Principles of Differentiation</a:t>
            </a:r>
            <a:endParaRPr lang="en-US" sz="1200" dirty="0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1066800" y="27432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04800" y="3017838"/>
            <a:ext cx="1679601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3F226C"/>
                </a:solidFill>
              </a:rPr>
              <a:t>Quality </a:t>
            </a:r>
          </a:p>
          <a:p>
            <a:pPr algn="ctr"/>
            <a:r>
              <a:rPr lang="en-US" sz="2000" b="1" dirty="0" smtClean="0">
                <a:solidFill>
                  <a:srgbClr val="3F226C"/>
                </a:solidFill>
              </a:rPr>
              <a:t>Curriculum</a:t>
            </a:r>
            <a:endParaRPr lang="en-US" sz="1200" b="1" dirty="0">
              <a:solidFill>
                <a:srgbClr val="3F226C"/>
              </a:solidFill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4876800" y="3124200"/>
            <a:ext cx="1447800" cy="65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3F226C"/>
                </a:solidFill>
              </a:rPr>
              <a:t>Flexible</a:t>
            </a:r>
          </a:p>
          <a:p>
            <a:pPr algn="ctr"/>
            <a:r>
              <a:rPr lang="en-US" sz="2000" b="1" dirty="0" smtClean="0">
                <a:solidFill>
                  <a:srgbClr val="3F226C"/>
                </a:solidFill>
              </a:rPr>
              <a:t>Grouping</a:t>
            </a:r>
            <a:endParaRPr lang="en-US" sz="1200" b="1" dirty="0">
              <a:solidFill>
                <a:srgbClr val="3F226C"/>
              </a:solidFill>
            </a:endParaRP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82296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5719763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10668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3429000" y="233203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304800" y="4572000"/>
            <a:ext cx="1872266" cy="1754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Clearly defined what </a:t>
            </a:r>
            <a:r>
              <a:rPr lang="en-US" dirty="0"/>
              <a:t>a student should </a:t>
            </a:r>
            <a:r>
              <a:rPr lang="en-US" b="1" dirty="0">
                <a:solidFill>
                  <a:srgbClr val="3F226C"/>
                </a:solidFill>
              </a:rPr>
              <a:t>know</a:t>
            </a:r>
            <a:r>
              <a:rPr lang="en-US" dirty="0"/>
              <a:t>, </a:t>
            </a:r>
            <a:r>
              <a:rPr lang="en-US" b="1" dirty="0">
                <a:solidFill>
                  <a:srgbClr val="3F226C"/>
                </a:solidFill>
              </a:rPr>
              <a:t>understand</a:t>
            </a:r>
            <a:r>
              <a:rPr lang="en-US" dirty="0"/>
              <a:t>, and be able to </a:t>
            </a:r>
            <a:r>
              <a:rPr lang="en-US" b="1" dirty="0" smtClean="0">
                <a:solidFill>
                  <a:srgbClr val="3F226C"/>
                </a:solidFill>
              </a:rPr>
              <a:t>do</a:t>
            </a:r>
            <a:endParaRPr lang="en-US" dirty="0"/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2355850" y="4572000"/>
            <a:ext cx="1682750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Tasks that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challenge</a:t>
            </a:r>
            <a:r>
              <a:rPr lang="en-US" sz="2000" dirty="0" smtClean="0"/>
              <a:t> students and are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relevant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6705600" y="4572000"/>
            <a:ext cx="2286000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Data</a:t>
            </a:r>
            <a:r>
              <a:rPr lang="en-US" sz="2000" dirty="0" smtClean="0"/>
              <a:t> is used to make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instructional decisions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5772150" y="-12223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10668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3200400" y="37798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>
            <a:off x="8229600" y="3703638"/>
            <a:ext cx="0" cy="868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WordArt 31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31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F226C"/>
                </a:solidFill>
                <a:latin typeface="Arial Black"/>
                <a:ea typeface="Arial Black"/>
                <a:cs typeface="Arial Black"/>
              </a:rPr>
              <a:t>Differentiation of Instruction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2590800" y="3094038"/>
            <a:ext cx="1447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3F226C"/>
                </a:solidFill>
              </a:rPr>
              <a:t>Respectful </a:t>
            </a:r>
          </a:p>
          <a:p>
            <a:pPr algn="ctr"/>
            <a:r>
              <a:rPr lang="en-US" sz="2000" b="1" dirty="0" smtClean="0">
                <a:solidFill>
                  <a:srgbClr val="3F226C"/>
                </a:solidFill>
              </a:rPr>
              <a:t>Tasks</a:t>
            </a:r>
            <a:endParaRPr lang="en-US" sz="1200" b="1" dirty="0">
              <a:solidFill>
                <a:srgbClr val="3F226C"/>
              </a:solidFill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3429000" y="2727324"/>
            <a:ext cx="0" cy="3206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976318" y="3048000"/>
            <a:ext cx="1986060" cy="65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3F226C"/>
                </a:solidFill>
              </a:rPr>
              <a:t>Assessment for </a:t>
            </a:r>
          </a:p>
          <a:p>
            <a:pPr algn="ctr"/>
            <a:r>
              <a:rPr lang="en-US" sz="2000" b="1" dirty="0" smtClean="0">
                <a:solidFill>
                  <a:srgbClr val="3F226C"/>
                </a:solidFill>
              </a:rPr>
              <a:t>Instruction</a:t>
            </a:r>
            <a:endParaRPr lang="en-US" sz="1200" b="1" dirty="0">
              <a:solidFill>
                <a:srgbClr val="3F226C"/>
              </a:solidFill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495800" y="4572000"/>
            <a:ext cx="18288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Groups that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change regularly </a:t>
            </a:r>
            <a:r>
              <a:rPr lang="en-US" sz="2000" dirty="0" smtClean="0"/>
              <a:t>based on data and needs of students</a:t>
            </a:r>
            <a:endParaRPr lang="en-US" sz="2000" dirty="0"/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>
            <a:off x="5719763" y="3810000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9" grpId="0" animBg="1"/>
      <p:bldP spid="69650" grpId="0" animBg="1"/>
      <p:bldP spid="69651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600200" y="9001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400" b="1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438400" y="1295400"/>
            <a:ext cx="4081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(is a teacher’s response to learner’s needs)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799138" y="18859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4495800" y="1676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200400" y="2362200"/>
            <a:ext cx="2519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Teachers can</a:t>
            </a:r>
            <a:r>
              <a:rPr lang="en-US" sz="1200"/>
              <a:t> </a:t>
            </a:r>
            <a:r>
              <a:rPr lang="en-US" sz="1600"/>
              <a:t>differentiate</a:t>
            </a:r>
            <a:endParaRPr lang="en-US" sz="1200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1066800" y="27432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04800" y="3048000"/>
            <a:ext cx="1447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3F226C"/>
                </a:solidFill>
              </a:rPr>
              <a:t>Content</a:t>
            </a:r>
            <a:endParaRPr lang="en-US" sz="1200" b="1" dirty="0">
              <a:solidFill>
                <a:srgbClr val="3F226C"/>
              </a:solidFill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7467600" y="3048000"/>
            <a:ext cx="1447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rgbClr val="3F226C"/>
                </a:solidFill>
              </a:rPr>
              <a:t>Product</a:t>
            </a:r>
            <a:endParaRPr lang="en-US" sz="1200" b="1">
              <a:solidFill>
                <a:srgbClr val="3F226C"/>
              </a:solidFill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733800" y="3048000"/>
            <a:ext cx="1447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rgbClr val="3F226C"/>
                </a:solidFill>
              </a:rPr>
              <a:t>Process</a:t>
            </a:r>
            <a:endParaRPr lang="en-US" sz="1200" b="1">
              <a:solidFill>
                <a:srgbClr val="3F226C"/>
              </a:solidFill>
            </a:endParaRP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82296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44958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10668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44958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3429000" y="233203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82296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304800" y="4572000"/>
            <a:ext cx="22860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what a student should </a:t>
            </a:r>
            <a:r>
              <a:rPr lang="en-US" sz="2000" b="1" dirty="0">
                <a:solidFill>
                  <a:srgbClr val="3F226C"/>
                </a:solidFill>
              </a:rPr>
              <a:t>know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3F226C"/>
                </a:solidFill>
              </a:rPr>
              <a:t>understand</a:t>
            </a:r>
            <a:r>
              <a:rPr lang="en-US" sz="2000" dirty="0"/>
              <a:t>, and be able to </a:t>
            </a:r>
            <a:r>
              <a:rPr lang="en-US" sz="2000" b="1" dirty="0">
                <a:solidFill>
                  <a:srgbClr val="3F226C"/>
                </a:solidFill>
              </a:rPr>
              <a:t>do</a:t>
            </a:r>
            <a:r>
              <a:rPr lang="en-US" sz="2000" dirty="0"/>
              <a:t> as a result of the study</a:t>
            </a:r>
            <a:endParaRPr lang="en-US" dirty="0"/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3429000" y="4572000"/>
            <a:ext cx="25146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3F226C"/>
                </a:solidFill>
              </a:rPr>
              <a:t>activities</a:t>
            </a:r>
            <a:r>
              <a:rPr lang="en-US" sz="2000" dirty="0"/>
              <a:t> designed to help the student make sense of or “own” the content</a:t>
            </a:r>
            <a:endParaRPr lang="en-US" sz="1400" dirty="0"/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6705600" y="4572000"/>
            <a:ext cx="2286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how the student will </a:t>
            </a:r>
            <a:r>
              <a:rPr lang="en-US" sz="2000" b="1" dirty="0">
                <a:solidFill>
                  <a:srgbClr val="3F226C"/>
                </a:solidFill>
              </a:rPr>
              <a:t>demonstrate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extend what she has come to know, understand, and be able to do</a:t>
            </a: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5772150" y="-12223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10668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82296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381000" y="3810000"/>
            <a:ext cx="1447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/>
              <a:t>What?</a:t>
            </a:r>
            <a:endParaRPr lang="en-US" sz="1200" b="1"/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3733800" y="3810000"/>
            <a:ext cx="1447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/>
              <a:t>How?</a:t>
            </a:r>
            <a:endParaRPr lang="en-US" sz="1200" b="1"/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7467600" y="3810000"/>
            <a:ext cx="1447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/>
              <a:t>Why?</a:t>
            </a:r>
            <a:endParaRPr lang="en-US" sz="1200" b="1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10668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44958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>
            <a:off x="82296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WordArt 31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31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F226C"/>
                </a:solidFill>
                <a:latin typeface="Arial Black"/>
                <a:ea typeface="Arial Black"/>
                <a:cs typeface="Arial Black"/>
              </a:rPr>
              <a:t>Differentiation of Instruction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9" grpId="0" animBg="1"/>
      <p:bldP spid="69650" grpId="0" animBg="1"/>
      <p:bldP spid="696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600200" y="9001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400" b="1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438400" y="1295400"/>
            <a:ext cx="4249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(is a teacher’s response to a learner’s needs)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799138" y="18859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44958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200400" y="2057400"/>
            <a:ext cx="2519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Teachers can</a:t>
            </a:r>
            <a:r>
              <a:rPr lang="en-US" sz="1200"/>
              <a:t> </a:t>
            </a:r>
            <a:r>
              <a:rPr lang="en-US" sz="1600"/>
              <a:t>differentiate</a:t>
            </a:r>
            <a:endParaRPr lang="en-US" sz="1200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1066800" y="24384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04800" y="2743200"/>
            <a:ext cx="1447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/>
              <a:t>Content</a:t>
            </a:r>
            <a:endParaRPr lang="en-US" sz="1200" b="1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7467600" y="2743200"/>
            <a:ext cx="1447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/>
              <a:t>Product</a:t>
            </a:r>
            <a:endParaRPr lang="en-US" sz="1200" b="1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3733800" y="2743200"/>
            <a:ext cx="1447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/>
              <a:t>Process</a:t>
            </a:r>
            <a:endParaRPr lang="en-US" sz="1200" b="1" dirty="0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82296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44958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10668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3429000" y="233203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304800" y="4572000"/>
            <a:ext cx="22860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•schema</a:t>
            </a:r>
          </a:p>
          <a:p>
            <a:pPr>
              <a:spcBef>
                <a:spcPct val="50000"/>
              </a:spcBef>
            </a:pPr>
            <a:r>
              <a:rPr lang="en-US" sz="2000"/>
              <a:t>•skill</a:t>
            </a:r>
          </a:p>
          <a:p>
            <a:pPr>
              <a:spcBef>
                <a:spcPct val="50000"/>
              </a:spcBef>
            </a:pPr>
            <a:r>
              <a:rPr lang="en-US" sz="2000"/>
              <a:t>•understanding</a:t>
            </a:r>
            <a:endParaRPr lang="en-US"/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3429000" y="4572000"/>
            <a:ext cx="22860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•passions</a:t>
            </a:r>
          </a:p>
          <a:p>
            <a:pPr>
              <a:spcBef>
                <a:spcPct val="50000"/>
              </a:spcBef>
            </a:pPr>
            <a:r>
              <a:rPr lang="en-US" sz="2000"/>
              <a:t>•hobbies</a:t>
            </a:r>
            <a:endParaRPr lang="en-US" sz="1400"/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6019800" y="4572000"/>
            <a:ext cx="29718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•learning style</a:t>
            </a:r>
          </a:p>
          <a:p>
            <a:pPr>
              <a:spcBef>
                <a:spcPct val="50000"/>
              </a:spcBef>
            </a:pPr>
            <a:r>
              <a:rPr lang="en-US" sz="2000"/>
              <a:t>•preferred intelligence</a:t>
            </a:r>
          </a:p>
          <a:p>
            <a:pPr>
              <a:spcBef>
                <a:spcPct val="50000"/>
              </a:spcBef>
            </a:pPr>
            <a:r>
              <a:rPr lang="en-US" sz="2000"/>
              <a:t>•grouping preferences</a:t>
            </a:r>
          </a:p>
          <a:p>
            <a:pPr>
              <a:spcBef>
                <a:spcPct val="50000"/>
              </a:spcBef>
            </a:pPr>
            <a:r>
              <a:rPr lang="en-US" sz="2000"/>
              <a:t>•environmental          preferences</a:t>
            </a:r>
            <a:endParaRPr lang="en-US" sz="1400"/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5772150" y="-12223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304800" y="3810000"/>
            <a:ext cx="1447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rgbClr val="3F226C"/>
                </a:solidFill>
              </a:rPr>
              <a:t>Readiness</a:t>
            </a:r>
            <a:endParaRPr lang="en-US" sz="1200" b="1">
              <a:solidFill>
                <a:srgbClr val="3F226C"/>
              </a:solidFill>
            </a:endParaRP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3733800" y="3810000"/>
            <a:ext cx="1447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rgbClr val="3F226C"/>
                </a:solidFill>
              </a:rPr>
              <a:t>Interests</a:t>
            </a:r>
            <a:endParaRPr lang="en-US" sz="1200" b="1">
              <a:solidFill>
                <a:srgbClr val="3F226C"/>
              </a:solidFill>
            </a:endParaRPr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6781800" y="3810000"/>
            <a:ext cx="2209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rgbClr val="3F226C"/>
                </a:solidFill>
              </a:rPr>
              <a:t>Learning Profile</a:t>
            </a:r>
            <a:endParaRPr lang="en-US" sz="1200" b="1">
              <a:solidFill>
                <a:srgbClr val="3F226C"/>
              </a:solidFill>
            </a:endParaRPr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>
            <a:off x="10668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44958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82296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3505200" y="4495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1066800" y="35052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>
            <a:off x="10668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>
            <a:off x="82296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3429000" y="32004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According to students’</a:t>
            </a:r>
            <a:endParaRPr lang="en-US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>
            <a:off x="44958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91" name="WordArt 31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31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F226C"/>
                </a:solidFill>
                <a:latin typeface="Arial Black"/>
                <a:ea typeface="Arial Black"/>
                <a:cs typeface="Arial Black"/>
              </a:rPr>
              <a:t>Differentiation of Instruction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5" grpId="0" animBg="1"/>
      <p:bldP spid="71696" grpId="0" animBg="1"/>
      <p:bldP spid="716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spect="1" noChangeArrowheads="1" noTextEdit="1"/>
          </p:cNvSpPr>
          <p:nvPr/>
        </p:nvSpPr>
        <p:spPr bwMode="auto">
          <a:xfrm>
            <a:off x="-1371600" y="0"/>
            <a:ext cx="9015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920163" y="6715125"/>
            <a:ext cx="381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967038" y="255905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Teache</a:t>
            </a:r>
            <a:endParaRPr lang="en-US">
              <a:latin typeface="Comic Sans MS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603625" y="2559050"/>
            <a:ext cx="2365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rs can differentiate through </a:t>
            </a:r>
            <a:endParaRPr lang="en-US">
              <a:latin typeface="Comic Sans MS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965825" y="2559050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" y="3071813"/>
            <a:ext cx="1631950" cy="346075"/>
            <a:chOff x="365" y="1935"/>
            <a:chExt cx="1028" cy="218"/>
          </a:xfrm>
        </p:grpSpPr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365" y="1935"/>
              <a:ext cx="1028" cy="21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465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6" y="1937"/>
              <a:ext cx="102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365" y="1935"/>
              <a:ext cx="1028" cy="21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366" y="1937"/>
              <a:ext cx="1027" cy="216"/>
            </a:xfrm>
            <a:prstGeom prst="rect">
              <a:avLst/>
            </a:prstGeom>
            <a:noFill/>
            <a:ln w="9525" cap="rnd">
              <a:solidFill>
                <a:srgbClr val="99CC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944563" y="3127375"/>
            <a:ext cx="6873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Content</a:t>
            </a:r>
            <a:endParaRPr lang="en-US">
              <a:latin typeface="Comic Sans MS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627188" y="3127375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438400" y="3076575"/>
            <a:ext cx="1863725" cy="346075"/>
            <a:chOff x="1635" y="1935"/>
            <a:chExt cx="1174" cy="218"/>
          </a:xfrm>
        </p:grpSpPr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1635" y="1935"/>
              <a:ext cx="1174" cy="21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472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6" y="1937"/>
              <a:ext cx="117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1635" y="1935"/>
              <a:ext cx="1174" cy="21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4" name="Rectangle 18"/>
            <p:cNvSpPr>
              <a:spLocks noChangeArrowheads="1"/>
            </p:cNvSpPr>
            <p:nvPr/>
          </p:nvSpPr>
          <p:spPr bwMode="auto">
            <a:xfrm>
              <a:off x="1636" y="1937"/>
              <a:ext cx="1173" cy="216"/>
            </a:xfrm>
            <a:prstGeom prst="rect">
              <a:avLst/>
            </a:prstGeom>
            <a:noFill/>
            <a:ln w="9525" cap="rnd">
              <a:solidFill>
                <a:srgbClr val="99CC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2974975" y="3127375"/>
            <a:ext cx="663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Product</a:t>
            </a:r>
            <a:endParaRPr lang="en-US">
              <a:latin typeface="Comic Sans MS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3633788" y="3127375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495800" y="3074988"/>
            <a:ext cx="1863725" cy="344487"/>
            <a:chOff x="3025" y="1937"/>
            <a:chExt cx="1174" cy="217"/>
          </a:xfrm>
        </p:grpSpPr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3025" y="1937"/>
              <a:ext cx="1174" cy="21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479" name="Picture 2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6" y="1937"/>
              <a:ext cx="117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3025" y="1937"/>
              <a:ext cx="1174" cy="21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3026" y="1937"/>
              <a:ext cx="1173" cy="216"/>
            </a:xfrm>
            <a:prstGeom prst="rect">
              <a:avLst/>
            </a:prstGeom>
            <a:noFill/>
            <a:ln w="9525" cap="rnd">
              <a:solidFill>
                <a:srgbClr val="99CC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5070475" y="3127375"/>
            <a:ext cx="655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Process</a:t>
            </a:r>
            <a:endParaRPr lang="en-US">
              <a:latin typeface="Comic Sans MS" charset="0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5722938" y="3127375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553200" y="3074988"/>
            <a:ext cx="2209800" cy="368300"/>
            <a:chOff x="4391" y="1937"/>
            <a:chExt cx="1392" cy="232"/>
          </a:xfrm>
        </p:grpSpPr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4391" y="1937"/>
              <a:ext cx="1391" cy="232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486" name="Picture 3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92" y="1937"/>
              <a:ext cx="1391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7" name="Rectangle 31"/>
            <p:cNvSpPr>
              <a:spLocks noChangeArrowheads="1"/>
            </p:cNvSpPr>
            <p:nvPr/>
          </p:nvSpPr>
          <p:spPr bwMode="auto">
            <a:xfrm>
              <a:off x="4391" y="1937"/>
              <a:ext cx="1391" cy="232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8" name="Rectangle 32"/>
            <p:cNvSpPr>
              <a:spLocks noChangeArrowheads="1"/>
            </p:cNvSpPr>
            <p:nvPr/>
          </p:nvSpPr>
          <p:spPr bwMode="auto">
            <a:xfrm>
              <a:off x="4392" y="1937"/>
              <a:ext cx="1391" cy="232"/>
            </a:xfrm>
            <a:prstGeom prst="rect">
              <a:avLst/>
            </a:prstGeom>
            <a:noFill/>
            <a:ln w="9525" cap="rnd">
              <a:solidFill>
                <a:srgbClr val="99CC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6702425" y="3127375"/>
            <a:ext cx="7889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Learning </a:t>
            </a:r>
            <a:endParaRPr lang="en-US">
              <a:latin typeface="Comic Sans MS" charset="0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7488238" y="3127375"/>
            <a:ext cx="1060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Environment</a:t>
            </a:r>
            <a:endParaRPr lang="en-US">
              <a:latin typeface="Comic Sans MS" charset="0"/>
            </a:endParaRP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8548688" y="3127375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492" name="Freeform 36"/>
          <p:cNvSpPr>
            <a:spLocks noEditPoints="1"/>
          </p:cNvSpPr>
          <p:nvPr/>
        </p:nvSpPr>
        <p:spPr bwMode="auto">
          <a:xfrm>
            <a:off x="4454525" y="2819400"/>
            <a:ext cx="3500438" cy="268288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9029" y="589"/>
              </a:cxn>
              <a:cxn ang="0">
                <a:pos x="9044" y="607"/>
              </a:cxn>
              <a:cxn ang="0">
                <a:pos x="9027" y="623"/>
              </a:cxn>
              <a:cxn ang="0">
                <a:pos x="16" y="33"/>
              </a:cxn>
              <a:cxn ang="0">
                <a:pos x="1" y="16"/>
              </a:cxn>
              <a:cxn ang="0">
                <a:pos x="19" y="0"/>
              </a:cxn>
              <a:cxn ang="0">
                <a:pos x="9001" y="504"/>
              </a:cxn>
              <a:cxn ang="0">
                <a:pos x="9194" y="617"/>
              </a:cxn>
              <a:cxn ang="0">
                <a:pos x="8988" y="704"/>
              </a:cxn>
              <a:cxn ang="0">
                <a:pos x="9001" y="504"/>
              </a:cxn>
            </a:cxnLst>
            <a:rect l="0" t="0" r="r" b="b"/>
            <a:pathLst>
              <a:path w="9194" h="704">
                <a:moveTo>
                  <a:pt x="19" y="0"/>
                </a:moveTo>
                <a:lnTo>
                  <a:pt x="9029" y="589"/>
                </a:lnTo>
                <a:cubicBezTo>
                  <a:pt x="9038" y="590"/>
                  <a:pt x="9045" y="598"/>
                  <a:pt x="9044" y="607"/>
                </a:cubicBezTo>
                <a:cubicBezTo>
                  <a:pt x="9044" y="616"/>
                  <a:pt x="9036" y="623"/>
                  <a:pt x="9027" y="623"/>
                </a:cubicBezTo>
                <a:lnTo>
                  <a:pt x="16" y="33"/>
                </a:lnTo>
                <a:cubicBezTo>
                  <a:pt x="7" y="33"/>
                  <a:pt x="0" y="25"/>
                  <a:pt x="1" y="16"/>
                </a:cubicBezTo>
                <a:cubicBezTo>
                  <a:pt x="1" y="7"/>
                  <a:pt x="9" y="0"/>
                  <a:pt x="19" y="0"/>
                </a:cubicBezTo>
                <a:close/>
                <a:moveTo>
                  <a:pt x="9001" y="504"/>
                </a:moveTo>
                <a:lnTo>
                  <a:pt x="9194" y="617"/>
                </a:lnTo>
                <a:lnTo>
                  <a:pt x="8988" y="704"/>
                </a:lnTo>
                <a:lnTo>
                  <a:pt x="9001" y="504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3" name="Freeform 37"/>
          <p:cNvSpPr>
            <a:spLocks noEditPoints="1"/>
          </p:cNvSpPr>
          <p:nvPr/>
        </p:nvSpPr>
        <p:spPr bwMode="auto">
          <a:xfrm>
            <a:off x="4454525" y="2798763"/>
            <a:ext cx="938213" cy="254000"/>
          </a:xfrm>
          <a:custGeom>
            <a:avLst/>
            <a:gdLst/>
            <a:ahLst/>
            <a:cxnLst>
              <a:cxn ang="0">
                <a:pos x="44" y="5"/>
              </a:cxn>
              <a:cxn ang="0">
                <a:pos x="4614" y="1125"/>
              </a:cxn>
              <a:cxn ang="0">
                <a:pos x="4638" y="1166"/>
              </a:cxn>
              <a:cxn ang="0">
                <a:pos x="4598" y="1190"/>
              </a:cxn>
              <a:cxn ang="0">
                <a:pos x="29" y="70"/>
              </a:cxn>
              <a:cxn ang="0">
                <a:pos x="4" y="29"/>
              </a:cxn>
              <a:cxn ang="0">
                <a:pos x="44" y="5"/>
              </a:cxn>
              <a:cxn ang="0">
                <a:pos x="4589" y="948"/>
              </a:cxn>
              <a:cxn ang="0">
                <a:pos x="4930" y="1237"/>
              </a:cxn>
              <a:cxn ang="0">
                <a:pos x="4494" y="1336"/>
              </a:cxn>
              <a:cxn ang="0">
                <a:pos x="4589" y="948"/>
              </a:cxn>
            </a:cxnLst>
            <a:rect l="0" t="0" r="r" b="b"/>
            <a:pathLst>
              <a:path w="4930" h="1336">
                <a:moveTo>
                  <a:pt x="44" y="5"/>
                </a:moveTo>
                <a:lnTo>
                  <a:pt x="4614" y="1125"/>
                </a:lnTo>
                <a:cubicBezTo>
                  <a:pt x="4632" y="1130"/>
                  <a:pt x="4643" y="1148"/>
                  <a:pt x="4638" y="1166"/>
                </a:cubicBezTo>
                <a:cubicBezTo>
                  <a:pt x="4634" y="1184"/>
                  <a:pt x="4616" y="1195"/>
                  <a:pt x="4598" y="1190"/>
                </a:cubicBezTo>
                <a:lnTo>
                  <a:pt x="29" y="70"/>
                </a:lnTo>
                <a:cubicBezTo>
                  <a:pt x="11" y="65"/>
                  <a:pt x="0" y="47"/>
                  <a:pt x="4" y="29"/>
                </a:cubicBezTo>
                <a:cubicBezTo>
                  <a:pt x="8" y="11"/>
                  <a:pt x="27" y="0"/>
                  <a:pt x="44" y="5"/>
                </a:cubicBezTo>
                <a:close/>
                <a:moveTo>
                  <a:pt x="4589" y="948"/>
                </a:moveTo>
                <a:lnTo>
                  <a:pt x="4930" y="1237"/>
                </a:lnTo>
                <a:lnTo>
                  <a:pt x="4494" y="1336"/>
                </a:lnTo>
                <a:lnTo>
                  <a:pt x="4589" y="948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4" name="Freeform 38"/>
          <p:cNvSpPr>
            <a:spLocks noEditPoints="1"/>
          </p:cNvSpPr>
          <p:nvPr/>
        </p:nvSpPr>
        <p:spPr bwMode="auto">
          <a:xfrm>
            <a:off x="3311525" y="2824163"/>
            <a:ext cx="1171575" cy="257175"/>
          </a:xfrm>
          <a:custGeom>
            <a:avLst/>
            <a:gdLst/>
            <a:ahLst/>
            <a:cxnLst>
              <a:cxn ang="0">
                <a:pos x="6124" y="69"/>
              </a:cxn>
              <a:cxn ang="0">
                <a:pos x="334" y="1205"/>
              </a:cxn>
              <a:cxn ang="0">
                <a:pos x="295" y="1178"/>
              </a:cxn>
              <a:cxn ang="0">
                <a:pos x="321" y="1139"/>
              </a:cxn>
              <a:cxn ang="0">
                <a:pos x="6111" y="3"/>
              </a:cxn>
              <a:cxn ang="0">
                <a:pos x="6150" y="30"/>
              </a:cxn>
              <a:cxn ang="0">
                <a:pos x="6124" y="69"/>
              </a:cxn>
              <a:cxn ang="0">
                <a:pos x="431" y="1355"/>
              </a:cxn>
              <a:cxn ang="0">
                <a:pos x="0" y="1236"/>
              </a:cxn>
              <a:cxn ang="0">
                <a:pos x="354" y="963"/>
              </a:cxn>
              <a:cxn ang="0">
                <a:pos x="431" y="1355"/>
              </a:cxn>
            </a:cxnLst>
            <a:rect l="0" t="0" r="r" b="b"/>
            <a:pathLst>
              <a:path w="6153" h="1355">
                <a:moveTo>
                  <a:pt x="6124" y="69"/>
                </a:moveTo>
                <a:lnTo>
                  <a:pt x="334" y="1205"/>
                </a:lnTo>
                <a:cubicBezTo>
                  <a:pt x="316" y="1208"/>
                  <a:pt x="298" y="1196"/>
                  <a:pt x="295" y="1178"/>
                </a:cubicBezTo>
                <a:cubicBezTo>
                  <a:pt x="291" y="1160"/>
                  <a:pt x="303" y="1143"/>
                  <a:pt x="321" y="1139"/>
                </a:cubicBezTo>
                <a:lnTo>
                  <a:pt x="6111" y="3"/>
                </a:lnTo>
                <a:cubicBezTo>
                  <a:pt x="6129" y="0"/>
                  <a:pt x="6146" y="12"/>
                  <a:pt x="6150" y="30"/>
                </a:cubicBezTo>
                <a:cubicBezTo>
                  <a:pt x="6153" y="48"/>
                  <a:pt x="6142" y="65"/>
                  <a:pt x="6124" y="69"/>
                </a:cubicBezTo>
                <a:close/>
                <a:moveTo>
                  <a:pt x="431" y="1355"/>
                </a:moveTo>
                <a:lnTo>
                  <a:pt x="0" y="1236"/>
                </a:lnTo>
                <a:lnTo>
                  <a:pt x="354" y="963"/>
                </a:lnTo>
                <a:lnTo>
                  <a:pt x="431" y="1355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5" name="Freeform 39"/>
          <p:cNvSpPr>
            <a:spLocks noEditPoints="1"/>
          </p:cNvSpPr>
          <p:nvPr/>
        </p:nvSpPr>
        <p:spPr bwMode="auto">
          <a:xfrm>
            <a:off x="1371600" y="2806700"/>
            <a:ext cx="3149600" cy="268288"/>
          </a:xfrm>
          <a:custGeom>
            <a:avLst/>
            <a:gdLst/>
            <a:ahLst/>
            <a:cxnLst>
              <a:cxn ang="0">
                <a:pos x="16520" y="67"/>
              </a:cxn>
              <a:cxn ang="0">
                <a:pos x="335" y="1243"/>
              </a:cxn>
              <a:cxn ang="0">
                <a:pos x="300" y="1212"/>
              </a:cxn>
              <a:cxn ang="0">
                <a:pos x="331" y="1177"/>
              </a:cxn>
              <a:cxn ang="0">
                <a:pos x="16515" y="1"/>
              </a:cxn>
              <a:cxn ang="0">
                <a:pos x="16550" y="32"/>
              </a:cxn>
              <a:cxn ang="0">
                <a:pos x="16520" y="67"/>
              </a:cxn>
              <a:cxn ang="0">
                <a:pos x="414" y="1405"/>
              </a:cxn>
              <a:cxn ang="0">
                <a:pos x="0" y="1234"/>
              </a:cxn>
              <a:cxn ang="0">
                <a:pos x="385" y="1006"/>
              </a:cxn>
              <a:cxn ang="0">
                <a:pos x="414" y="1405"/>
              </a:cxn>
            </a:cxnLst>
            <a:rect l="0" t="0" r="r" b="b"/>
            <a:pathLst>
              <a:path w="16552" h="1405">
                <a:moveTo>
                  <a:pt x="16520" y="67"/>
                </a:moveTo>
                <a:lnTo>
                  <a:pt x="335" y="1243"/>
                </a:lnTo>
                <a:cubicBezTo>
                  <a:pt x="317" y="1245"/>
                  <a:pt x="301" y="1231"/>
                  <a:pt x="300" y="1212"/>
                </a:cubicBezTo>
                <a:cubicBezTo>
                  <a:pt x="298" y="1194"/>
                  <a:pt x="312" y="1178"/>
                  <a:pt x="331" y="1177"/>
                </a:cubicBezTo>
                <a:lnTo>
                  <a:pt x="16515" y="1"/>
                </a:lnTo>
                <a:cubicBezTo>
                  <a:pt x="16533" y="0"/>
                  <a:pt x="16549" y="13"/>
                  <a:pt x="16550" y="32"/>
                </a:cubicBezTo>
                <a:cubicBezTo>
                  <a:pt x="16552" y="50"/>
                  <a:pt x="16538" y="66"/>
                  <a:pt x="16520" y="67"/>
                </a:cubicBezTo>
                <a:close/>
                <a:moveTo>
                  <a:pt x="414" y="1405"/>
                </a:moveTo>
                <a:lnTo>
                  <a:pt x="0" y="1234"/>
                </a:lnTo>
                <a:lnTo>
                  <a:pt x="385" y="1006"/>
                </a:lnTo>
                <a:lnTo>
                  <a:pt x="414" y="1405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3502025" y="3602038"/>
            <a:ext cx="19891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According to students’ </a:t>
            </a:r>
            <a:endParaRPr lang="en-US">
              <a:latin typeface="Comic Sans MS" charset="0"/>
            </a:endParaRP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5484813" y="3602038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838200" y="4238625"/>
            <a:ext cx="1714500" cy="344488"/>
            <a:chOff x="929" y="2668"/>
            <a:chExt cx="1080" cy="217"/>
          </a:xfrm>
        </p:grpSpPr>
        <p:sp>
          <p:nvSpPr>
            <p:cNvPr id="19499" name="Rectangle 43"/>
            <p:cNvSpPr>
              <a:spLocks noChangeArrowheads="1"/>
            </p:cNvSpPr>
            <p:nvPr/>
          </p:nvSpPr>
          <p:spPr bwMode="auto">
            <a:xfrm>
              <a:off x="929" y="2668"/>
              <a:ext cx="1080" cy="21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500" name="Picture 4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30" y="2668"/>
              <a:ext cx="107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1" name="Rectangle 45"/>
            <p:cNvSpPr>
              <a:spLocks noChangeArrowheads="1"/>
            </p:cNvSpPr>
            <p:nvPr/>
          </p:nvSpPr>
          <p:spPr bwMode="auto">
            <a:xfrm>
              <a:off x="929" y="2668"/>
              <a:ext cx="1080" cy="21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2" name="Rectangle 46"/>
            <p:cNvSpPr>
              <a:spLocks noChangeArrowheads="1"/>
            </p:cNvSpPr>
            <p:nvPr/>
          </p:nvSpPr>
          <p:spPr bwMode="auto">
            <a:xfrm>
              <a:off x="930" y="2668"/>
              <a:ext cx="1079" cy="216"/>
            </a:xfrm>
            <a:prstGeom prst="rect">
              <a:avLst/>
            </a:prstGeom>
            <a:noFill/>
            <a:ln w="9525" cap="rnd">
              <a:solidFill>
                <a:srgbClr val="00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1222375" y="4287838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Readiness </a:t>
            </a:r>
            <a:endParaRPr lang="en-US">
              <a:latin typeface="Comic Sans MS" charset="0"/>
            </a:endParaRPr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2138363" y="4287838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2879725" y="4235450"/>
            <a:ext cx="1714500" cy="344488"/>
            <a:chOff x="2237" y="2668"/>
            <a:chExt cx="1080" cy="217"/>
          </a:xfrm>
        </p:grpSpPr>
        <p:sp>
          <p:nvSpPr>
            <p:cNvPr id="19506" name="Rectangle 50"/>
            <p:cNvSpPr>
              <a:spLocks noChangeArrowheads="1"/>
            </p:cNvSpPr>
            <p:nvPr/>
          </p:nvSpPr>
          <p:spPr bwMode="auto">
            <a:xfrm>
              <a:off x="2237" y="2668"/>
              <a:ext cx="1080" cy="21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507" name="Picture 5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38" y="2668"/>
              <a:ext cx="107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8" name="Rectangle 52"/>
            <p:cNvSpPr>
              <a:spLocks noChangeArrowheads="1"/>
            </p:cNvSpPr>
            <p:nvPr/>
          </p:nvSpPr>
          <p:spPr bwMode="auto">
            <a:xfrm>
              <a:off x="2237" y="2668"/>
              <a:ext cx="1080" cy="21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9" name="Rectangle 53"/>
            <p:cNvSpPr>
              <a:spLocks noChangeArrowheads="1"/>
            </p:cNvSpPr>
            <p:nvPr/>
          </p:nvSpPr>
          <p:spPr bwMode="auto">
            <a:xfrm>
              <a:off x="2238" y="2668"/>
              <a:ext cx="1079" cy="216"/>
            </a:xfrm>
            <a:prstGeom prst="rect">
              <a:avLst/>
            </a:prstGeom>
            <a:noFill/>
            <a:ln w="9525" cap="rnd">
              <a:solidFill>
                <a:srgbClr val="00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3308350" y="4287838"/>
            <a:ext cx="676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Interest </a:t>
            </a:r>
            <a:endParaRPr lang="en-US">
              <a:latin typeface="Comic Sans MS" charset="0"/>
            </a:endParaRP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3979863" y="4287838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4737100" y="4235450"/>
            <a:ext cx="1716088" cy="344488"/>
            <a:chOff x="3524" y="2668"/>
            <a:chExt cx="1081" cy="217"/>
          </a:xfrm>
        </p:grpSpPr>
        <p:sp>
          <p:nvSpPr>
            <p:cNvPr id="19513" name="Rectangle 57"/>
            <p:cNvSpPr>
              <a:spLocks noChangeArrowheads="1"/>
            </p:cNvSpPr>
            <p:nvPr/>
          </p:nvSpPr>
          <p:spPr bwMode="auto">
            <a:xfrm>
              <a:off x="3524" y="2668"/>
              <a:ext cx="1080" cy="21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514" name="Picture 5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26" y="2668"/>
              <a:ext cx="107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15" name="Rectangle 59"/>
            <p:cNvSpPr>
              <a:spLocks noChangeArrowheads="1"/>
            </p:cNvSpPr>
            <p:nvPr/>
          </p:nvSpPr>
          <p:spPr bwMode="auto">
            <a:xfrm>
              <a:off x="3524" y="2668"/>
              <a:ext cx="1080" cy="21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6" name="Rectangle 60"/>
            <p:cNvSpPr>
              <a:spLocks noChangeArrowheads="1"/>
            </p:cNvSpPr>
            <p:nvPr/>
          </p:nvSpPr>
          <p:spPr bwMode="auto">
            <a:xfrm>
              <a:off x="3526" y="2668"/>
              <a:ext cx="1079" cy="216"/>
            </a:xfrm>
            <a:prstGeom prst="rect">
              <a:avLst/>
            </a:prstGeom>
            <a:noFill/>
            <a:ln w="9525" cap="rnd">
              <a:solidFill>
                <a:srgbClr val="00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4897438" y="4287838"/>
            <a:ext cx="135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Learning Profile </a:t>
            </a:r>
            <a:endParaRPr lang="en-US">
              <a:latin typeface="Comic Sans MS" charset="0"/>
            </a:endParaRP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6251575" y="4287838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19" name="Freeform 63"/>
          <p:cNvSpPr>
            <a:spLocks noEditPoints="1"/>
          </p:cNvSpPr>
          <p:nvPr/>
        </p:nvSpPr>
        <p:spPr bwMode="auto">
          <a:xfrm>
            <a:off x="3886200" y="3886200"/>
            <a:ext cx="654050" cy="336550"/>
          </a:xfrm>
          <a:custGeom>
            <a:avLst/>
            <a:gdLst/>
            <a:ahLst/>
            <a:cxnLst>
              <a:cxn ang="0">
                <a:pos x="3415" y="68"/>
              </a:cxn>
              <a:cxn ang="0">
                <a:pos x="312" y="1650"/>
              </a:cxn>
              <a:cxn ang="0">
                <a:pos x="267" y="1635"/>
              </a:cxn>
              <a:cxn ang="0">
                <a:pos x="282" y="1590"/>
              </a:cxn>
              <a:cxn ang="0">
                <a:pos x="3385" y="8"/>
              </a:cxn>
              <a:cxn ang="0">
                <a:pos x="3429" y="23"/>
              </a:cxn>
              <a:cxn ang="0">
                <a:pos x="3415" y="68"/>
              </a:cxn>
              <a:cxn ang="0">
                <a:pos x="447" y="1768"/>
              </a:cxn>
              <a:cxn ang="0">
                <a:pos x="0" y="1771"/>
              </a:cxn>
              <a:cxn ang="0">
                <a:pos x="265" y="1412"/>
              </a:cxn>
              <a:cxn ang="0">
                <a:pos x="447" y="1768"/>
              </a:cxn>
            </a:cxnLst>
            <a:rect l="0" t="0" r="r" b="b"/>
            <a:pathLst>
              <a:path w="3438" h="1771">
                <a:moveTo>
                  <a:pt x="3415" y="68"/>
                </a:moveTo>
                <a:lnTo>
                  <a:pt x="312" y="1650"/>
                </a:lnTo>
                <a:cubicBezTo>
                  <a:pt x="296" y="1658"/>
                  <a:pt x="275" y="1652"/>
                  <a:pt x="267" y="1635"/>
                </a:cubicBezTo>
                <a:cubicBezTo>
                  <a:pt x="259" y="1619"/>
                  <a:pt x="265" y="1599"/>
                  <a:pt x="282" y="1590"/>
                </a:cubicBezTo>
                <a:lnTo>
                  <a:pt x="3385" y="8"/>
                </a:lnTo>
                <a:cubicBezTo>
                  <a:pt x="3401" y="0"/>
                  <a:pt x="3421" y="7"/>
                  <a:pt x="3429" y="23"/>
                </a:cubicBezTo>
                <a:cubicBezTo>
                  <a:pt x="3438" y="39"/>
                  <a:pt x="3431" y="59"/>
                  <a:pt x="3415" y="68"/>
                </a:cubicBezTo>
                <a:close/>
                <a:moveTo>
                  <a:pt x="447" y="1768"/>
                </a:moveTo>
                <a:lnTo>
                  <a:pt x="0" y="1771"/>
                </a:lnTo>
                <a:lnTo>
                  <a:pt x="265" y="1412"/>
                </a:lnTo>
                <a:lnTo>
                  <a:pt x="447" y="1768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0" name="Freeform 64"/>
          <p:cNvSpPr>
            <a:spLocks noEditPoints="1"/>
          </p:cNvSpPr>
          <p:nvPr/>
        </p:nvSpPr>
        <p:spPr bwMode="auto">
          <a:xfrm>
            <a:off x="1600200" y="3886200"/>
            <a:ext cx="2936875" cy="366713"/>
          </a:xfrm>
          <a:custGeom>
            <a:avLst/>
            <a:gdLst/>
            <a:ahLst/>
            <a:cxnLst>
              <a:cxn ang="0">
                <a:pos x="15404" y="68"/>
              </a:cxn>
              <a:cxn ang="0">
                <a:pos x="335" y="1764"/>
              </a:cxn>
              <a:cxn ang="0">
                <a:pos x="298" y="1735"/>
              </a:cxn>
              <a:cxn ang="0">
                <a:pos x="327" y="1698"/>
              </a:cxn>
              <a:cxn ang="0">
                <a:pos x="15396" y="2"/>
              </a:cxn>
              <a:cxn ang="0">
                <a:pos x="15433" y="31"/>
              </a:cxn>
              <a:cxn ang="0">
                <a:pos x="15404" y="68"/>
              </a:cxn>
              <a:cxn ang="0">
                <a:pos x="420" y="1922"/>
              </a:cxn>
              <a:cxn ang="0">
                <a:pos x="0" y="1768"/>
              </a:cxn>
              <a:cxn ang="0">
                <a:pos x="375" y="1525"/>
              </a:cxn>
              <a:cxn ang="0">
                <a:pos x="420" y="1922"/>
              </a:cxn>
            </a:cxnLst>
            <a:rect l="0" t="0" r="r" b="b"/>
            <a:pathLst>
              <a:path w="15435" h="1922">
                <a:moveTo>
                  <a:pt x="15404" y="68"/>
                </a:moveTo>
                <a:lnTo>
                  <a:pt x="335" y="1764"/>
                </a:lnTo>
                <a:cubicBezTo>
                  <a:pt x="316" y="1766"/>
                  <a:pt x="300" y="1753"/>
                  <a:pt x="298" y="1735"/>
                </a:cubicBezTo>
                <a:cubicBezTo>
                  <a:pt x="296" y="1717"/>
                  <a:pt x="309" y="1700"/>
                  <a:pt x="327" y="1698"/>
                </a:cubicBezTo>
                <a:lnTo>
                  <a:pt x="15396" y="2"/>
                </a:lnTo>
                <a:cubicBezTo>
                  <a:pt x="15414" y="0"/>
                  <a:pt x="15431" y="13"/>
                  <a:pt x="15433" y="31"/>
                </a:cubicBezTo>
                <a:cubicBezTo>
                  <a:pt x="15435" y="50"/>
                  <a:pt x="15422" y="66"/>
                  <a:pt x="15404" y="68"/>
                </a:cubicBezTo>
                <a:close/>
                <a:moveTo>
                  <a:pt x="420" y="1922"/>
                </a:moveTo>
                <a:lnTo>
                  <a:pt x="0" y="1768"/>
                </a:lnTo>
                <a:lnTo>
                  <a:pt x="375" y="1525"/>
                </a:lnTo>
                <a:lnTo>
                  <a:pt x="420" y="1922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3563938" y="209550"/>
            <a:ext cx="2036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entury Gothic" charset="0"/>
              </a:rPr>
              <a:t>Differentiation</a:t>
            </a:r>
            <a:endParaRPr lang="en-US">
              <a:latin typeface="Comic Sans MS" charset="0"/>
            </a:endParaRPr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5597525" y="209550"/>
            <a:ext cx="85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2820988" y="738188"/>
            <a:ext cx="3559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Is a teacher’s response to learner’s needs</a:t>
            </a:r>
            <a:endParaRPr lang="en-US">
              <a:latin typeface="Comic Sans MS" charset="0"/>
            </a:endParaRPr>
          </a:p>
        </p:txBody>
      </p: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6373813" y="738188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25" name="Rectangle 69"/>
          <p:cNvSpPr>
            <a:spLocks noChangeArrowheads="1"/>
          </p:cNvSpPr>
          <p:nvPr/>
        </p:nvSpPr>
        <p:spPr bwMode="auto">
          <a:xfrm>
            <a:off x="2603500" y="1230313"/>
            <a:ext cx="2284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Guided by general princip</a:t>
            </a:r>
            <a:endParaRPr lang="en-US">
              <a:latin typeface="Comic Sans MS" charset="0"/>
            </a:endParaRPr>
          </a:p>
        </p:txBody>
      </p:sp>
      <p:sp>
        <p:nvSpPr>
          <p:cNvPr id="19526" name="Rectangle 70"/>
          <p:cNvSpPr>
            <a:spLocks noChangeArrowheads="1"/>
          </p:cNvSpPr>
          <p:nvPr/>
        </p:nvSpPr>
        <p:spPr bwMode="auto">
          <a:xfrm>
            <a:off x="4881563" y="1230313"/>
            <a:ext cx="1571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le</a:t>
            </a:r>
            <a:endParaRPr lang="en-US">
              <a:latin typeface="Comic Sans MS" charset="0"/>
            </a:endParaRPr>
          </a:p>
        </p:txBody>
      </p:sp>
      <p:sp>
        <p:nvSpPr>
          <p:cNvPr id="19527" name="Rectangle 71"/>
          <p:cNvSpPr>
            <a:spLocks noChangeArrowheads="1"/>
          </p:cNvSpPr>
          <p:nvPr/>
        </p:nvSpPr>
        <p:spPr bwMode="auto">
          <a:xfrm>
            <a:off x="5037138" y="1230313"/>
            <a:ext cx="15224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s of differentiation</a:t>
            </a:r>
            <a:endParaRPr lang="en-US">
              <a:latin typeface="Comic Sans MS" charset="0"/>
            </a:endParaRPr>
          </a:p>
        </p:txBody>
      </p:sp>
      <p:sp>
        <p:nvSpPr>
          <p:cNvPr id="19528" name="Rectangle 72"/>
          <p:cNvSpPr>
            <a:spLocks noChangeArrowheads="1"/>
          </p:cNvSpPr>
          <p:nvPr/>
        </p:nvSpPr>
        <p:spPr bwMode="auto">
          <a:xfrm>
            <a:off x="6556375" y="1230313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242888" y="1863725"/>
            <a:ext cx="1598612" cy="531813"/>
            <a:chOff x="1077" y="1174"/>
            <a:chExt cx="1007" cy="335"/>
          </a:xfrm>
        </p:grpSpPr>
        <p:sp>
          <p:nvSpPr>
            <p:cNvPr id="19530" name="Rectangle 74"/>
            <p:cNvSpPr>
              <a:spLocks noChangeArrowheads="1"/>
            </p:cNvSpPr>
            <p:nvPr/>
          </p:nvSpPr>
          <p:spPr bwMode="auto">
            <a:xfrm>
              <a:off x="1077" y="1174"/>
              <a:ext cx="1007" cy="335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1" name="Rectangle 75"/>
            <p:cNvSpPr>
              <a:spLocks noChangeArrowheads="1"/>
            </p:cNvSpPr>
            <p:nvPr/>
          </p:nvSpPr>
          <p:spPr bwMode="auto">
            <a:xfrm>
              <a:off x="1077" y="1174"/>
              <a:ext cx="1007" cy="335"/>
            </a:xfrm>
            <a:prstGeom prst="rect">
              <a:avLst/>
            </a:prstGeom>
            <a:noFill/>
            <a:ln w="9525" cap="rnd">
              <a:solidFill>
                <a:srgbClr val="FF99CC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32" name="Rectangle 76"/>
          <p:cNvSpPr>
            <a:spLocks noChangeArrowheads="1"/>
          </p:cNvSpPr>
          <p:nvPr/>
        </p:nvSpPr>
        <p:spPr bwMode="auto">
          <a:xfrm>
            <a:off x="847725" y="1925638"/>
            <a:ext cx="6651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Quality </a:t>
            </a:r>
            <a:endParaRPr lang="en-US">
              <a:latin typeface="Comic Sans MS" charset="0"/>
            </a:endParaRPr>
          </a:p>
        </p:txBody>
      </p:sp>
      <p:sp>
        <p:nvSpPr>
          <p:cNvPr id="19533" name="Rectangle 77"/>
          <p:cNvSpPr>
            <a:spLocks noChangeArrowheads="1"/>
          </p:cNvSpPr>
          <p:nvPr/>
        </p:nvSpPr>
        <p:spPr bwMode="auto">
          <a:xfrm>
            <a:off x="698500" y="2141538"/>
            <a:ext cx="914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curriculum</a:t>
            </a:r>
            <a:endParaRPr lang="en-US">
              <a:latin typeface="Comic Sans MS" charset="0"/>
            </a:endParaRPr>
          </a:p>
        </p:txBody>
      </p:sp>
      <p:sp>
        <p:nvSpPr>
          <p:cNvPr id="19534" name="Rectangle 78"/>
          <p:cNvSpPr>
            <a:spLocks noChangeArrowheads="1"/>
          </p:cNvSpPr>
          <p:nvPr/>
        </p:nvSpPr>
        <p:spPr bwMode="auto">
          <a:xfrm>
            <a:off x="1611313" y="2141538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2068513" y="1863725"/>
            <a:ext cx="1484312" cy="531813"/>
            <a:chOff x="2227" y="1174"/>
            <a:chExt cx="935" cy="335"/>
          </a:xfrm>
        </p:grpSpPr>
        <p:sp>
          <p:nvSpPr>
            <p:cNvPr id="19536" name="Rectangle 80"/>
            <p:cNvSpPr>
              <a:spLocks noChangeArrowheads="1"/>
            </p:cNvSpPr>
            <p:nvPr/>
          </p:nvSpPr>
          <p:spPr bwMode="auto">
            <a:xfrm>
              <a:off x="2227" y="1174"/>
              <a:ext cx="935" cy="335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7" name="Rectangle 81"/>
            <p:cNvSpPr>
              <a:spLocks noChangeArrowheads="1"/>
            </p:cNvSpPr>
            <p:nvPr/>
          </p:nvSpPr>
          <p:spPr bwMode="auto">
            <a:xfrm>
              <a:off x="2227" y="1174"/>
              <a:ext cx="935" cy="335"/>
            </a:xfrm>
            <a:prstGeom prst="rect">
              <a:avLst/>
            </a:prstGeom>
            <a:noFill/>
            <a:ln w="9525" cap="rnd">
              <a:solidFill>
                <a:srgbClr val="FF99CC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38" name="Rectangle 82"/>
          <p:cNvSpPr>
            <a:spLocks noChangeArrowheads="1"/>
          </p:cNvSpPr>
          <p:nvPr/>
        </p:nvSpPr>
        <p:spPr bwMode="auto">
          <a:xfrm>
            <a:off x="2366963" y="1925638"/>
            <a:ext cx="942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Respectful </a:t>
            </a:r>
            <a:endParaRPr lang="en-US">
              <a:latin typeface="Comic Sans MS" charset="0"/>
            </a:endParaRPr>
          </a:p>
        </p:txBody>
      </p:sp>
      <p:sp>
        <p:nvSpPr>
          <p:cNvPr id="19539" name="Rectangle 83"/>
          <p:cNvSpPr>
            <a:spLocks noChangeArrowheads="1"/>
          </p:cNvSpPr>
          <p:nvPr/>
        </p:nvSpPr>
        <p:spPr bwMode="auto">
          <a:xfrm>
            <a:off x="2595563" y="2141538"/>
            <a:ext cx="430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tasks</a:t>
            </a:r>
            <a:endParaRPr lang="en-US">
              <a:latin typeface="Comic Sans MS" charset="0"/>
            </a:endParaRPr>
          </a:p>
        </p:txBody>
      </p:sp>
      <p:sp>
        <p:nvSpPr>
          <p:cNvPr id="19540" name="Rectangle 84"/>
          <p:cNvSpPr>
            <a:spLocks noChangeArrowheads="1"/>
          </p:cNvSpPr>
          <p:nvPr/>
        </p:nvSpPr>
        <p:spPr bwMode="auto">
          <a:xfrm>
            <a:off x="3024188" y="2141538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3657600" y="1863725"/>
            <a:ext cx="1484313" cy="531813"/>
            <a:chOff x="3305" y="1174"/>
            <a:chExt cx="935" cy="335"/>
          </a:xfrm>
        </p:grpSpPr>
        <p:sp>
          <p:nvSpPr>
            <p:cNvPr id="19542" name="Rectangle 86"/>
            <p:cNvSpPr>
              <a:spLocks noChangeArrowheads="1"/>
            </p:cNvSpPr>
            <p:nvPr/>
          </p:nvSpPr>
          <p:spPr bwMode="auto">
            <a:xfrm>
              <a:off x="3305" y="1174"/>
              <a:ext cx="935" cy="335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3" name="Rectangle 87"/>
            <p:cNvSpPr>
              <a:spLocks noChangeArrowheads="1"/>
            </p:cNvSpPr>
            <p:nvPr/>
          </p:nvSpPr>
          <p:spPr bwMode="auto">
            <a:xfrm>
              <a:off x="3305" y="1174"/>
              <a:ext cx="935" cy="335"/>
            </a:xfrm>
            <a:prstGeom prst="rect">
              <a:avLst/>
            </a:prstGeom>
            <a:noFill/>
            <a:ln w="9525" cap="rnd">
              <a:solidFill>
                <a:srgbClr val="FF99CC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44" name="Rectangle 88"/>
          <p:cNvSpPr>
            <a:spLocks noChangeArrowheads="1"/>
          </p:cNvSpPr>
          <p:nvPr/>
        </p:nvSpPr>
        <p:spPr bwMode="auto">
          <a:xfrm>
            <a:off x="4081463" y="1925638"/>
            <a:ext cx="7096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Flexible </a:t>
            </a:r>
            <a:endParaRPr lang="en-US">
              <a:latin typeface="Comic Sans MS" charset="0"/>
            </a:endParaRPr>
          </a:p>
        </p:txBody>
      </p:sp>
      <p:sp>
        <p:nvSpPr>
          <p:cNvPr id="19545" name="Rectangle 89"/>
          <p:cNvSpPr>
            <a:spLocks noChangeArrowheads="1"/>
          </p:cNvSpPr>
          <p:nvPr/>
        </p:nvSpPr>
        <p:spPr bwMode="auto">
          <a:xfrm>
            <a:off x="4022725" y="2141538"/>
            <a:ext cx="7794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grouping</a:t>
            </a:r>
            <a:endParaRPr lang="en-US">
              <a:latin typeface="Comic Sans MS" charset="0"/>
            </a:endParaRPr>
          </a:p>
        </p:txBody>
      </p:sp>
      <p:sp>
        <p:nvSpPr>
          <p:cNvPr id="19546" name="Rectangle 90"/>
          <p:cNvSpPr>
            <a:spLocks noChangeArrowheads="1"/>
          </p:cNvSpPr>
          <p:nvPr/>
        </p:nvSpPr>
        <p:spPr bwMode="auto">
          <a:xfrm>
            <a:off x="4797425" y="2141538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5257800" y="1863725"/>
            <a:ext cx="1712913" cy="531813"/>
            <a:chOff x="4383" y="1174"/>
            <a:chExt cx="1079" cy="335"/>
          </a:xfrm>
        </p:grpSpPr>
        <p:sp>
          <p:nvSpPr>
            <p:cNvPr id="19548" name="Rectangle 92"/>
            <p:cNvSpPr>
              <a:spLocks noChangeArrowheads="1"/>
            </p:cNvSpPr>
            <p:nvPr/>
          </p:nvSpPr>
          <p:spPr bwMode="auto">
            <a:xfrm>
              <a:off x="4383" y="1174"/>
              <a:ext cx="1079" cy="335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9" name="Rectangle 93"/>
            <p:cNvSpPr>
              <a:spLocks noChangeArrowheads="1"/>
            </p:cNvSpPr>
            <p:nvPr/>
          </p:nvSpPr>
          <p:spPr bwMode="auto">
            <a:xfrm>
              <a:off x="4383" y="1174"/>
              <a:ext cx="1079" cy="335"/>
            </a:xfrm>
            <a:prstGeom prst="rect">
              <a:avLst/>
            </a:prstGeom>
            <a:noFill/>
            <a:ln w="9525" cap="rnd">
              <a:solidFill>
                <a:srgbClr val="FF99CC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50" name="Rectangle 94"/>
          <p:cNvSpPr>
            <a:spLocks noChangeArrowheads="1"/>
          </p:cNvSpPr>
          <p:nvPr/>
        </p:nvSpPr>
        <p:spPr bwMode="auto">
          <a:xfrm>
            <a:off x="5514975" y="1925638"/>
            <a:ext cx="1265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Assessment to </a:t>
            </a:r>
            <a:endParaRPr lang="en-US">
              <a:latin typeface="Comic Sans MS" charset="0"/>
            </a:endParaRPr>
          </a:p>
        </p:txBody>
      </p:sp>
      <p:sp>
        <p:nvSpPr>
          <p:cNvPr id="19551" name="Rectangle 95"/>
          <p:cNvSpPr>
            <a:spLocks noChangeArrowheads="1"/>
          </p:cNvSpPr>
          <p:nvPr/>
        </p:nvSpPr>
        <p:spPr bwMode="auto">
          <a:xfrm>
            <a:off x="5394325" y="2141538"/>
            <a:ext cx="1462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inform instruction</a:t>
            </a:r>
            <a:endParaRPr lang="en-US">
              <a:latin typeface="Comic Sans MS" charset="0"/>
            </a:endParaRPr>
          </a:p>
        </p:txBody>
      </p:sp>
      <p:sp>
        <p:nvSpPr>
          <p:cNvPr id="19552" name="Rectangle 96"/>
          <p:cNvSpPr>
            <a:spLocks noChangeArrowheads="1"/>
          </p:cNvSpPr>
          <p:nvPr/>
        </p:nvSpPr>
        <p:spPr bwMode="auto">
          <a:xfrm>
            <a:off x="6848475" y="2141538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grpSp>
        <p:nvGrpSpPr>
          <p:cNvPr id="13" name="Group 97"/>
          <p:cNvGrpSpPr>
            <a:grpSpLocks/>
          </p:cNvGrpSpPr>
          <p:nvPr/>
        </p:nvGrpSpPr>
        <p:grpSpPr bwMode="auto">
          <a:xfrm>
            <a:off x="7162800" y="1863725"/>
            <a:ext cx="1712913" cy="531813"/>
            <a:chOff x="5605" y="1174"/>
            <a:chExt cx="1079" cy="335"/>
          </a:xfrm>
        </p:grpSpPr>
        <p:sp>
          <p:nvSpPr>
            <p:cNvPr id="19554" name="Rectangle 98"/>
            <p:cNvSpPr>
              <a:spLocks noChangeArrowheads="1"/>
            </p:cNvSpPr>
            <p:nvPr/>
          </p:nvSpPr>
          <p:spPr bwMode="auto">
            <a:xfrm>
              <a:off x="5605" y="1174"/>
              <a:ext cx="1079" cy="335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5" name="Rectangle 99"/>
            <p:cNvSpPr>
              <a:spLocks noChangeArrowheads="1"/>
            </p:cNvSpPr>
            <p:nvPr/>
          </p:nvSpPr>
          <p:spPr bwMode="auto">
            <a:xfrm>
              <a:off x="5605" y="1174"/>
              <a:ext cx="1079" cy="335"/>
            </a:xfrm>
            <a:prstGeom prst="rect">
              <a:avLst/>
            </a:prstGeom>
            <a:noFill/>
            <a:ln w="9525" cap="rnd">
              <a:solidFill>
                <a:srgbClr val="FF99CC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56" name="Rectangle 100"/>
          <p:cNvSpPr>
            <a:spLocks noChangeArrowheads="1"/>
          </p:cNvSpPr>
          <p:nvPr/>
        </p:nvSpPr>
        <p:spPr bwMode="auto">
          <a:xfrm>
            <a:off x="7610475" y="1925638"/>
            <a:ext cx="7286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Building </a:t>
            </a:r>
            <a:endParaRPr lang="en-US">
              <a:latin typeface="Comic Sans MS" charset="0"/>
            </a:endParaRPr>
          </a:p>
        </p:txBody>
      </p:sp>
      <p:sp>
        <p:nvSpPr>
          <p:cNvPr id="19557" name="Rectangle 101"/>
          <p:cNvSpPr>
            <a:spLocks noChangeArrowheads="1"/>
          </p:cNvSpPr>
          <p:nvPr/>
        </p:nvSpPr>
        <p:spPr bwMode="auto">
          <a:xfrm>
            <a:off x="7464425" y="2141538"/>
            <a:ext cx="974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community</a:t>
            </a:r>
            <a:endParaRPr lang="en-US">
              <a:latin typeface="Comic Sans MS" charset="0"/>
            </a:endParaRPr>
          </a:p>
        </p:txBody>
      </p:sp>
      <p:sp>
        <p:nvSpPr>
          <p:cNvPr id="19558" name="Rectangle 102"/>
          <p:cNvSpPr>
            <a:spLocks noChangeArrowheads="1"/>
          </p:cNvSpPr>
          <p:nvPr/>
        </p:nvSpPr>
        <p:spPr bwMode="auto">
          <a:xfrm>
            <a:off x="8435975" y="2141538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59" name="Freeform 103"/>
          <p:cNvSpPr>
            <a:spLocks noEditPoints="1"/>
          </p:cNvSpPr>
          <p:nvPr/>
        </p:nvSpPr>
        <p:spPr bwMode="auto">
          <a:xfrm>
            <a:off x="5026025" y="1514475"/>
            <a:ext cx="3317875" cy="379413"/>
          </a:xfrm>
          <a:custGeom>
            <a:avLst/>
            <a:gdLst/>
            <a:ahLst/>
            <a:cxnLst>
              <a:cxn ang="0">
                <a:pos x="19" y="1"/>
              </a:cxn>
              <a:cxn ang="0">
                <a:pos x="8553" y="884"/>
              </a:cxn>
              <a:cxn ang="0">
                <a:pos x="8568" y="902"/>
              </a:cxn>
              <a:cxn ang="0">
                <a:pos x="8550" y="917"/>
              </a:cxn>
              <a:cxn ang="0">
                <a:pos x="16" y="34"/>
              </a:cxn>
              <a:cxn ang="0">
                <a:pos x="1" y="16"/>
              </a:cxn>
              <a:cxn ang="0">
                <a:pos x="19" y="1"/>
              </a:cxn>
              <a:cxn ang="0">
                <a:pos x="8529" y="797"/>
              </a:cxn>
              <a:cxn ang="0">
                <a:pos x="8717" y="917"/>
              </a:cxn>
              <a:cxn ang="0">
                <a:pos x="8508" y="996"/>
              </a:cxn>
              <a:cxn ang="0">
                <a:pos x="8529" y="797"/>
              </a:cxn>
            </a:cxnLst>
            <a:rect l="0" t="0" r="r" b="b"/>
            <a:pathLst>
              <a:path w="8717" h="996">
                <a:moveTo>
                  <a:pt x="19" y="1"/>
                </a:moveTo>
                <a:lnTo>
                  <a:pt x="8553" y="884"/>
                </a:lnTo>
                <a:cubicBezTo>
                  <a:pt x="8563" y="885"/>
                  <a:pt x="8569" y="893"/>
                  <a:pt x="8568" y="902"/>
                </a:cubicBezTo>
                <a:cubicBezTo>
                  <a:pt x="8567" y="911"/>
                  <a:pt x="8559" y="918"/>
                  <a:pt x="8550" y="917"/>
                </a:cubicBezTo>
                <a:lnTo>
                  <a:pt x="16" y="34"/>
                </a:lnTo>
                <a:cubicBezTo>
                  <a:pt x="7" y="33"/>
                  <a:pt x="0" y="25"/>
                  <a:pt x="1" y="16"/>
                </a:cubicBezTo>
                <a:cubicBezTo>
                  <a:pt x="2" y="7"/>
                  <a:pt x="10" y="0"/>
                  <a:pt x="19" y="1"/>
                </a:cubicBezTo>
                <a:close/>
                <a:moveTo>
                  <a:pt x="8529" y="797"/>
                </a:moveTo>
                <a:lnTo>
                  <a:pt x="8717" y="917"/>
                </a:lnTo>
                <a:lnTo>
                  <a:pt x="8508" y="996"/>
                </a:lnTo>
                <a:lnTo>
                  <a:pt x="8529" y="797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0" name="Freeform 104"/>
          <p:cNvSpPr>
            <a:spLocks noEditPoints="1"/>
          </p:cNvSpPr>
          <p:nvPr/>
        </p:nvSpPr>
        <p:spPr bwMode="auto">
          <a:xfrm>
            <a:off x="5026025" y="1514475"/>
            <a:ext cx="1604963" cy="369888"/>
          </a:xfrm>
          <a:custGeom>
            <a:avLst/>
            <a:gdLst/>
            <a:ahLst/>
            <a:cxnLst>
              <a:cxn ang="0">
                <a:pos x="22" y="2"/>
              </a:cxn>
              <a:cxn ang="0">
                <a:pos x="4059" y="867"/>
              </a:cxn>
              <a:cxn ang="0">
                <a:pos x="4072" y="887"/>
              </a:cxn>
              <a:cxn ang="0">
                <a:pos x="4052" y="900"/>
              </a:cxn>
              <a:cxn ang="0">
                <a:pos x="15" y="35"/>
              </a:cxn>
              <a:cxn ang="0">
                <a:pos x="2" y="15"/>
              </a:cxn>
              <a:cxn ang="0">
                <a:pos x="22" y="2"/>
              </a:cxn>
              <a:cxn ang="0">
                <a:pos x="4044" y="779"/>
              </a:cxn>
              <a:cxn ang="0">
                <a:pos x="4218" y="918"/>
              </a:cxn>
              <a:cxn ang="0">
                <a:pos x="4002" y="974"/>
              </a:cxn>
              <a:cxn ang="0">
                <a:pos x="4044" y="779"/>
              </a:cxn>
            </a:cxnLst>
            <a:rect l="0" t="0" r="r" b="b"/>
            <a:pathLst>
              <a:path w="4218" h="974">
                <a:moveTo>
                  <a:pt x="22" y="2"/>
                </a:moveTo>
                <a:lnTo>
                  <a:pt x="4059" y="867"/>
                </a:lnTo>
                <a:cubicBezTo>
                  <a:pt x="4068" y="869"/>
                  <a:pt x="4074" y="878"/>
                  <a:pt x="4072" y="887"/>
                </a:cubicBezTo>
                <a:cubicBezTo>
                  <a:pt x="4070" y="896"/>
                  <a:pt x="4061" y="902"/>
                  <a:pt x="4052" y="900"/>
                </a:cubicBezTo>
                <a:lnTo>
                  <a:pt x="15" y="35"/>
                </a:lnTo>
                <a:cubicBezTo>
                  <a:pt x="6" y="33"/>
                  <a:pt x="0" y="24"/>
                  <a:pt x="2" y="15"/>
                </a:cubicBezTo>
                <a:cubicBezTo>
                  <a:pt x="4" y="6"/>
                  <a:pt x="13" y="0"/>
                  <a:pt x="22" y="2"/>
                </a:cubicBezTo>
                <a:close/>
                <a:moveTo>
                  <a:pt x="4044" y="779"/>
                </a:moveTo>
                <a:lnTo>
                  <a:pt x="4218" y="918"/>
                </a:lnTo>
                <a:lnTo>
                  <a:pt x="4002" y="974"/>
                </a:lnTo>
                <a:lnTo>
                  <a:pt x="4044" y="779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1" name="Freeform 105"/>
          <p:cNvSpPr>
            <a:spLocks noEditPoints="1"/>
          </p:cNvSpPr>
          <p:nvPr/>
        </p:nvSpPr>
        <p:spPr bwMode="auto">
          <a:xfrm>
            <a:off x="4994275" y="1514475"/>
            <a:ext cx="76200" cy="349250"/>
          </a:xfrm>
          <a:custGeom>
            <a:avLst/>
            <a:gdLst/>
            <a:ahLst/>
            <a:cxnLst>
              <a:cxn ang="0">
                <a:pos x="115" y="16"/>
              </a:cxn>
              <a:cxn ang="0">
                <a:pos x="116" y="750"/>
              </a:cxn>
              <a:cxn ang="0">
                <a:pos x="100" y="766"/>
              </a:cxn>
              <a:cxn ang="0">
                <a:pos x="83" y="750"/>
              </a:cxn>
              <a:cxn ang="0">
                <a:pos x="82" y="16"/>
              </a:cxn>
              <a:cxn ang="0">
                <a:pos x="98" y="0"/>
              </a:cxn>
              <a:cxn ang="0">
                <a:pos x="115" y="16"/>
              </a:cxn>
              <a:cxn ang="0">
                <a:pos x="200" y="716"/>
              </a:cxn>
              <a:cxn ang="0">
                <a:pos x="100" y="916"/>
              </a:cxn>
              <a:cxn ang="0">
                <a:pos x="0" y="717"/>
              </a:cxn>
              <a:cxn ang="0">
                <a:pos x="200" y="716"/>
              </a:cxn>
            </a:cxnLst>
            <a:rect l="0" t="0" r="r" b="b"/>
            <a:pathLst>
              <a:path w="200" h="916">
                <a:moveTo>
                  <a:pt x="115" y="16"/>
                </a:moveTo>
                <a:lnTo>
                  <a:pt x="116" y="750"/>
                </a:lnTo>
                <a:cubicBezTo>
                  <a:pt x="117" y="759"/>
                  <a:pt x="109" y="766"/>
                  <a:pt x="100" y="766"/>
                </a:cubicBezTo>
                <a:cubicBezTo>
                  <a:pt x="91" y="766"/>
                  <a:pt x="83" y="759"/>
                  <a:pt x="83" y="750"/>
                </a:cubicBezTo>
                <a:lnTo>
                  <a:pt x="82" y="16"/>
                </a:lnTo>
                <a:cubicBezTo>
                  <a:pt x="82" y="7"/>
                  <a:pt x="89" y="0"/>
                  <a:pt x="98" y="0"/>
                </a:cubicBezTo>
                <a:cubicBezTo>
                  <a:pt x="108" y="0"/>
                  <a:pt x="115" y="7"/>
                  <a:pt x="115" y="16"/>
                </a:cubicBezTo>
                <a:close/>
                <a:moveTo>
                  <a:pt x="200" y="716"/>
                </a:moveTo>
                <a:lnTo>
                  <a:pt x="100" y="916"/>
                </a:lnTo>
                <a:lnTo>
                  <a:pt x="0" y="717"/>
                </a:lnTo>
                <a:lnTo>
                  <a:pt x="200" y="716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2" name="Freeform 106"/>
          <p:cNvSpPr>
            <a:spLocks noEditPoints="1"/>
          </p:cNvSpPr>
          <p:nvPr/>
        </p:nvSpPr>
        <p:spPr bwMode="auto">
          <a:xfrm>
            <a:off x="3319463" y="1514475"/>
            <a:ext cx="1719262" cy="371475"/>
          </a:xfrm>
          <a:custGeom>
            <a:avLst/>
            <a:gdLst/>
            <a:ahLst/>
            <a:cxnLst>
              <a:cxn ang="0">
                <a:pos x="4504" y="35"/>
              </a:cxn>
              <a:cxn ang="0">
                <a:pos x="167" y="902"/>
              </a:cxn>
              <a:cxn ang="0">
                <a:pos x="148" y="889"/>
              </a:cxn>
              <a:cxn ang="0">
                <a:pos x="161" y="869"/>
              </a:cxn>
              <a:cxn ang="0">
                <a:pos x="4497" y="2"/>
              </a:cxn>
              <a:cxn ang="0">
                <a:pos x="4517" y="15"/>
              </a:cxn>
              <a:cxn ang="0">
                <a:pos x="4504" y="35"/>
              </a:cxn>
              <a:cxn ang="0">
                <a:pos x="216" y="977"/>
              </a:cxn>
              <a:cxn ang="0">
                <a:pos x="0" y="918"/>
              </a:cxn>
              <a:cxn ang="0">
                <a:pos x="177" y="781"/>
              </a:cxn>
              <a:cxn ang="0">
                <a:pos x="216" y="977"/>
              </a:cxn>
            </a:cxnLst>
            <a:rect l="0" t="0" r="r" b="b"/>
            <a:pathLst>
              <a:path w="4519" h="977">
                <a:moveTo>
                  <a:pt x="4504" y="35"/>
                </a:moveTo>
                <a:lnTo>
                  <a:pt x="167" y="902"/>
                </a:lnTo>
                <a:cubicBezTo>
                  <a:pt x="158" y="904"/>
                  <a:pt x="149" y="898"/>
                  <a:pt x="148" y="889"/>
                </a:cubicBezTo>
                <a:cubicBezTo>
                  <a:pt x="146" y="880"/>
                  <a:pt x="152" y="871"/>
                  <a:pt x="161" y="869"/>
                </a:cubicBezTo>
                <a:lnTo>
                  <a:pt x="4497" y="2"/>
                </a:lnTo>
                <a:cubicBezTo>
                  <a:pt x="4506" y="0"/>
                  <a:pt x="4515" y="6"/>
                  <a:pt x="4517" y="15"/>
                </a:cubicBezTo>
                <a:cubicBezTo>
                  <a:pt x="4519" y="24"/>
                  <a:pt x="4513" y="33"/>
                  <a:pt x="4504" y="35"/>
                </a:cubicBezTo>
                <a:close/>
                <a:moveTo>
                  <a:pt x="216" y="977"/>
                </a:moveTo>
                <a:lnTo>
                  <a:pt x="0" y="918"/>
                </a:lnTo>
                <a:lnTo>
                  <a:pt x="177" y="781"/>
                </a:lnTo>
                <a:lnTo>
                  <a:pt x="216" y="977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3" name="Freeform 107"/>
          <p:cNvSpPr>
            <a:spLocks noEditPoints="1"/>
          </p:cNvSpPr>
          <p:nvPr/>
        </p:nvSpPr>
        <p:spPr bwMode="auto">
          <a:xfrm>
            <a:off x="1377950" y="1514475"/>
            <a:ext cx="3660775" cy="379413"/>
          </a:xfrm>
          <a:custGeom>
            <a:avLst/>
            <a:gdLst/>
            <a:ahLst/>
            <a:cxnLst>
              <a:cxn ang="0">
                <a:pos x="9602" y="34"/>
              </a:cxn>
              <a:cxn ang="0">
                <a:pos x="168" y="919"/>
              </a:cxn>
              <a:cxn ang="0">
                <a:pos x="150" y="903"/>
              </a:cxn>
              <a:cxn ang="0">
                <a:pos x="165" y="885"/>
              </a:cxn>
              <a:cxn ang="0">
                <a:pos x="9599" y="1"/>
              </a:cxn>
              <a:cxn ang="0">
                <a:pos x="9617" y="16"/>
              </a:cxn>
              <a:cxn ang="0">
                <a:pos x="9602" y="34"/>
              </a:cxn>
              <a:cxn ang="0">
                <a:pos x="209" y="998"/>
              </a:cxn>
              <a:cxn ang="0">
                <a:pos x="0" y="917"/>
              </a:cxn>
              <a:cxn ang="0">
                <a:pos x="190" y="799"/>
              </a:cxn>
              <a:cxn ang="0">
                <a:pos x="209" y="998"/>
              </a:cxn>
            </a:cxnLst>
            <a:rect l="0" t="0" r="r" b="b"/>
            <a:pathLst>
              <a:path w="9618" h="998">
                <a:moveTo>
                  <a:pt x="9602" y="34"/>
                </a:moveTo>
                <a:lnTo>
                  <a:pt x="168" y="919"/>
                </a:lnTo>
                <a:cubicBezTo>
                  <a:pt x="159" y="919"/>
                  <a:pt x="151" y="913"/>
                  <a:pt x="150" y="903"/>
                </a:cubicBezTo>
                <a:cubicBezTo>
                  <a:pt x="149" y="894"/>
                  <a:pt x="156" y="886"/>
                  <a:pt x="165" y="885"/>
                </a:cubicBezTo>
                <a:lnTo>
                  <a:pt x="9599" y="1"/>
                </a:lnTo>
                <a:cubicBezTo>
                  <a:pt x="9608" y="0"/>
                  <a:pt x="9616" y="7"/>
                  <a:pt x="9617" y="16"/>
                </a:cubicBezTo>
                <a:cubicBezTo>
                  <a:pt x="9618" y="25"/>
                  <a:pt x="9611" y="33"/>
                  <a:pt x="9602" y="34"/>
                </a:cubicBezTo>
                <a:close/>
                <a:moveTo>
                  <a:pt x="209" y="998"/>
                </a:moveTo>
                <a:lnTo>
                  <a:pt x="0" y="917"/>
                </a:lnTo>
                <a:lnTo>
                  <a:pt x="190" y="799"/>
                </a:lnTo>
                <a:lnTo>
                  <a:pt x="209" y="998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4" name="Rectangle 108"/>
          <p:cNvSpPr>
            <a:spLocks noChangeArrowheads="1"/>
          </p:cNvSpPr>
          <p:nvPr/>
        </p:nvSpPr>
        <p:spPr bwMode="auto">
          <a:xfrm>
            <a:off x="2284413" y="4772025"/>
            <a:ext cx="4459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Through a variety of instructional strategies such as: </a:t>
            </a:r>
            <a:endParaRPr lang="en-US">
              <a:latin typeface="Comic Sans MS" charset="0"/>
            </a:endParaRPr>
          </a:p>
        </p:txBody>
      </p:sp>
      <p:sp>
        <p:nvSpPr>
          <p:cNvPr id="19565" name="Rectangle 109"/>
          <p:cNvSpPr>
            <a:spLocks noChangeArrowheads="1"/>
          </p:cNvSpPr>
          <p:nvPr/>
        </p:nvSpPr>
        <p:spPr bwMode="auto">
          <a:xfrm>
            <a:off x="6734175" y="4772025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66" name="Rectangle 110"/>
          <p:cNvSpPr>
            <a:spLocks noChangeArrowheads="1"/>
          </p:cNvSpPr>
          <p:nvPr/>
        </p:nvSpPr>
        <p:spPr bwMode="auto">
          <a:xfrm>
            <a:off x="304800" y="5175250"/>
            <a:ext cx="8450263" cy="1370013"/>
          </a:xfrm>
          <a:prstGeom prst="rect">
            <a:avLst/>
          </a:prstGeom>
          <a:noFill/>
          <a:ln w="50800" cap="rnd">
            <a:solidFill>
              <a:srgbClr val="CC99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7" name="Rectangle 111"/>
          <p:cNvSpPr>
            <a:spLocks noChangeArrowheads="1"/>
          </p:cNvSpPr>
          <p:nvPr/>
        </p:nvSpPr>
        <p:spPr bwMode="auto">
          <a:xfrm>
            <a:off x="473075" y="5251450"/>
            <a:ext cx="1298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multiple intelligences</a:t>
            </a:r>
            <a:endParaRPr lang="en-US">
              <a:latin typeface="Comic Sans MS" charset="0"/>
            </a:endParaRPr>
          </a:p>
        </p:txBody>
      </p:sp>
      <p:sp>
        <p:nvSpPr>
          <p:cNvPr id="19568" name="Rectangle 112"/>
          <p:cNvSpPr>
            <a:spLocks noChangeArrowheads="1"/>
          </p:cNvSpPr>
          <p:nvPr/>
        </p:nvSpPr>
        <p:spPr bwMode="auto">
          <a:xfrm>
            <a:off x="1776413" y="525145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69" name="Rectangle 113"/>
          <p:cNvSpPr>
            <a:spLocks noChangeArrowheads="1"/>
          </p:cNvSpPr>
          <p:nvPr/>
        </p:nvSpPr>
        <p:spPr bwMode="auto">
          <a:xfrm>
            <a:off x="2370138" y="5251450"/>
            <a:ext cx="1949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varied supplementary materials</a:t>
            </a:r>
            <a:endParaRPr lang="en-US">
              <a:latin typeface="Comic Sans MS" charset="0"/>
            </a:endParaRPr>
          </a:p>
        </p:txBody>
      </p:sp>
      <p:sp>
        <p:nvSpPr>
          <p:cNvPr id="19570" name="Rectangle 114"/>
          <p:cNvSpPr>
            <a:spLocks noChangeArrowheads="1"/>
          </p:cNvSpPr>
          <p:nvPr/>
        </p:nvSpPr>
        <p:spPr bwMode="auto">
          <a:xfrm>
            <a:off x="4314825" y="525145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71" name="Rectangle 115"/>
          <p:cNvSpPr>
            <a:spLocks noChangeArrowheads="1"/>
          </p:cNvSpPr>
          <p:nvPr/>
        </p:nvSpPr>
        <p:spPr bwMode="auto">
          <a:xfrm>
            <a:off x="4608513" y="5251450"/>
            <a:ext cx="3190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small</a:t>
            </a:r>
            <a:endParaRPr lang="en-US">
              <a:latin typeface="Comic Sans MS" charset="0"/>
            </a:endParaRPr>
          </a:p>
        </p:txBody>
      </p:sp>
      <p:sp>
        <p:nvSpPr>
          <p:cNvPr id="19572" name="Rectangle 116"/>
          <p:cNvSpPr>
            <a:spLocks noChangeArrowheads="1"/>
          </p:cNvSpPr>
          <p:nvPr/>
        </p:nvSpPr>
        <p:spPr bwMode="auto">
          <a:xfrm>
            <a:off x="4924425" y="5251450"/>
            <a:ext cx="53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-</a:t>
            </a:r>
            <a:endParaRPr lang="en-US">
              <a:latin typeface="Comic Sans MS" charset="0"/>
            </a:endParaRPr>
          </a:p>
        </p:txBody>
      </p:sp>
      <p:sp>
        <p:nvSpPr>
          <p:cNvPr id="19573" name="Rectangle 117"/>
          <p:cNvSpPr>
            <a:spLocks noChangeArrowheads="1"/>
          </p:cNvSpPr>
          <p:nvPr/>
        </p:nvSpPr>
        <p:spPr bwMode="auto">
          <a:xfrm>
            <a:off x="4979988" y="5251450"/>
            <a:ext cx="10255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group instruction</a:t>
            </a:r>
            <a:endParaRPr lang="en-US">
              <a:latin typeface="Comic Sans MS" charset="0"/>
            </a:endParaRPr>
          </a:p>
        </p:txBody>
      </p:sp>
      <p:sp>
        <p:nvSpPr>
          <p:cNvPr id="19574" name="Rectangle 118"/>
          <p:cNvSpPr>
            <a:spLocks noChangeArrowheads="1"/>
          </p:cNvSpPr>
          <p:nvPr/>
        </p:nvSpPr>
        <p:spPr bwMode="auto">
          <a:xfrm>
            <a:off x="6008688" y="525145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75" name="Rectangle 119"/>
          <p:cNvSpPr>
            <a:spLocks noChangeArrowheads="1"/>
          </p:cNvSpPr>
          <p:nvPr/>
        </p:nvSpPr>
        <p:spPr bwMode="auto">
          <a:xfrm>
            <a:off x="6672263" y="5251450"/>
            <a:ext cx="5381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learning </a:t>
            </a:r>
            <a:endParaRPr lang="en-US">
              <a:latin typeface="Comic Sans MS" charset="0"/>
            </a:endParaRPr>
          </a:p>
        </p:txBody>
      </p:sp>
      <p:sp>
        <p:nvSpPr>
          <p:cNvPr id="19576" name="Rectangle 120"/>
          <p:cNvSpPr>
            <a:spLocks noChangeArrowheads="1"/>
          </p:cNvSpPr>
          <p:nvPr/>
        </p:nvSpPr>
        <p:spPr bwMode="auto">
          <a:xfrm>
            <a:off x="7212013" y="5251450"/>
            <a:ext cx="930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interest centers</a:t>
            </a:r>
            <a:endParaRPr lang="en-US">
              <a:latin typeface="Comic Sans MS" charset="0"/>
            </a:endParaRPr>
          </a:p>
        </p:txBody>
      </p:sp>
      <p:sp>
        <p:nvSpPr>
          <p:cNvPr id="19577" name="Rectangle 121"/>
          <p:cNvSpPr>
            <a:spLocks noChangeArrowheads="1"/>
          </p:cNvSpPr>
          <p:nvPr/>
        </p:nvSpPr>
        <p:spPr bwMode="auto">
          <a:xfrm>
            <a:off x="8143875" y="525145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78" name="Rectangle 122"/>
          <p:cNvSpPr>
            <a:spLocks noChangeArrowheads="1"/>
          </p:cNvSpPr>
          <p:nvPr/>
        </p:nvSpPr>
        <p:spPr bwMode="auto">
          <a:xfrm>
            <a:off x="473075" y="5407025"/>
            <a:ext cx="3889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jigsaw</a:t>
            </a:r>
            <a:endParaRPr lang="en-US">
              <a:latin typeface="Comic Sans MS" charset="0"/>
            </a:endParaRPr>
          </a:p>
        </p:txBody>
      </p:sp>
      <p:sp>
        <p:nvSpPr>
          <p:cNvPr id="19579" name="Rectangle 123"/>
          <p:cNvSpPr>
            <a:spLocks noChangeArrowheads="1"/>
          </p:cNvSpPr>
          <p:nvPr/>
        </p:nvSpPr>
        <p:spPr bwMode="auto">
          <a:xfrm>
            <a:off x="862013" y="5407025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80" name="Rectangle 124"/>
          <p:cNvSpPr>
            <a:spLocks noChangeArrowheads="1"/>
          </p:cNvSpPr>
          <p:nvPr/>
        </p:nvSpPr>
        <p:spPr bwMode="auto">
          <a:xfrm>
            <a:off x="2370138" y="5407025"/>
            <a:ext cx="9763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literature circles</a:t>
            </a:r>
            <a:endParaRPr lang="en-US">
              <a:latin typeface="Comic Sans MS" charset="0"/>
            </a:endParaRPr>
          </a:p>
        </p:txBody>
      </p:sp>
      <p:sp>
        <p:nvSpPr>
          <p:cNvPr id="19581" name="Rectangle 125"/>
          <p:cNvSpPr>
            <a:spLocks noChangeArrowheads="1"/>
          </p:cNvSpPr>
          <p:nvPr/>
        </p:nvSpPr>
        <p:spPr bwMode="auto">
          <a:xfrm>
            <a:off x="3348038" y="5407025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82" name="Rectangle 126"/>
          <p:cNvSpPr>
            <a:spLocks noChangeArrowheads="1"/>
          </p:cNvSpPr>
          <p:nvPr/>
        </p:nvSpPr>
        <p:spPr bwMode="auto">
          <a:xfrm>
            <a:off x="4608513" y="5407025"/>
            <a:ext cx="1177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group investigation</a:t>
            </a:r>
            <a:endParaRPr lang="en-US">
              <a:latin typeface="Comic Sans MS" charset="0"/>
            </a:endParaRPr>
          </a:p>
        </p:txBody>
      </p:sp>
      <p:sp>
        <p:nvSpPr>
          <p:cNvPr id="19583" name="Rectangle 127"/>
          <p:cNvSpPr>
            <a:spLocks noChangeArrowheads="1"/>
          </p:cNvSpPr>
          <p:nvPr/>
        </p:nvSpPr>
        <p:spPr bwMode="auto">
          <a:xfrm>
            <a:off x="5789613" y="5407025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84" name="Rectangle 128"/>
          <p:cNvSpPr>
            <a:spLocks noChangeArrowheads="1"/>
          </p:cNvSpPr>
          <p:nvPr/>
        </p:nvSpPr>
        <p:spPr bwMode="auto">
          <a:xfrm>
            <a:off x="6672263" y="5407025"/>
            <a:ext cx="5381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learning </a:t>
            </a:r>
            <a:endParaRPr lang="en-US">
              <a:latin typeface="Comic Sans MS" charset="0"/>
            </a:endParaRPr>
          </a:p>
        </p:txBody>
      </p:sp>
      <p:sp>
        <p:nvSpPr>
          <p:cNvPr id="19585" name="Rectangle 129"/>
          <p:cNvSpPr>
            <a:spLocks noChangeArrowheads="1"/>
          </p:cNvSpPr>
          <p:nvPr/>
        </p:nvSpPr>
        <p:spPr bwMode="auto">
          <a:xfrm>
            <a:off x="7212013" y="5407025"/>
            <a:ext cx="8985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interest groups</a:t>
            </a:r>
            <a:endParaRPr lang="en-US">
              <a:latin typeface="Comic Sans MS" charset="0"/>
            </a:endParaRPr>
          </a:p>
        </p:txBody>
      </p:sp>
      <p:sp>
        <p:nvSpPr>
          <p:cNvPr id="19586" name="Rectangle 130"/>
          <p:cNvSpPr>
            <a:spLocks noChangeArrowheads="1"/>
          </p:cNvSpPr>
          <p:nvPr/>
        </p:nvSpPr>
        <p:spPr bwMode="auto">
          <a:xfrm>
            <a:off x="8110538" y="5407025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87" name="Rectangle 131"/>
          <p:cNvSpPr>
            <a:spLocks noChangeArrowheads="1"/>
          </p:cNvSpPr>
          <p:nvPr/>
        </p:nvSpPr>
        <p:spPr bwMode="auto">
          <a:xfrm>
            <a:off x="473075" y="5562600"/>
            <a:ext cx="91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taped material</a:t>
            </a:r>
            <a:endParaRPr lang="en-US">
              <a:latin typeface="Comic Sans MS" charset="0"/>
            </a:endParaRPr>
          </a:p>
        </p:txBody>
      </p:sp>
      <p:sp>
        <p:nvSpPr>
          <p:cNvPr id="19588" name="Rectangle 132"/>
          <p:cNvSpPr>
            <a:spLocks noChangeArrowheads="1"/>
          </p:cNvSpPr>
          <p:nvPr/>
        </p:nvSpPr>
        <p:spPr bwMode="auto">
          <a:xfrm>
            <a:off x="1385888" y="556260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89" name="Rectangle 133"/>
          <p:cNvSpPr>
            <a:spLocks noChangeArrowheads="1"/>
          </p:cNvSpPr>
          <p:nvPr/>
        </p:nvSpPr>
        <p:spPr bwMode="auto">
          <a:xfrm>
            <a:off x="2370138" y="5562600"/>
            <a:ext cx="825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tiered lessons</a:t>
            </a:r>
            <a:endParaRPr lang="en-US">
              <a:latin typeface="Comic Sans MS" charset="0"/>
            </a:endParaRPr>
          </a:p>
        </p:txBody>
      </p:sp>
      <p:sp>
        <p:nvSpPr>
          <p:cNvPr id="19590" name="Rectangle 134"/>
          <p:cNvSpPr>
            <a:spLocks noChangeArrowheads="1"/>
          </p:cNvSpPr>
          <p:nvPr/>
        </p:nvSpPr>
        <p:spPr bwMode="auto">
          <a:xfrm>
            <a:off x="3198813" y="556260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91" name="Rectangle 135"/>
          <p:cNvSpPr>
            <a:spLocks noChangeArrowheads="1"/>
          </p:cNvSpPr>
          <p:nvPr/>
        </p:nvSpPr>
        <p:spPr bwMode="auto">
          <a:xfrm>
            <a:off x="4608513" y="5562600"/>
            <a:ext cx="444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orbitals</a:t>
            </a:r>
            <a:endParaRPr lang="en-US">
              <a:latin typeface="Comic Sans MS" charset="0"/>
            </a:endParaRPr>
          </a:p>
        </p:txBody>
      </p:sp>
      <p:sp>
        <p:nvSpPr>
          <p:cNvPr id="19592" name="Rectangle 136"/>
          <p:cNvSpPr>
            <a:spLocks noChangeArrowheads="1"/>
          </p:cNvSpPr>
          <p:nvPr/>
        </p:nvSpPr>
        <p:spPr bwMode="auto">
          <a:xfrm>
            <a:off x="5053013" y="556260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93" name="Rectangle 137"/>
          <p:cNvSpPr>
            <a:spLocks noChangeArrowheads="1"/>
          </p:cNvSpPr>
          <p:nvPr/>
        </p:nvSpPr>
        <p:spPr bwMode="auto">
          <a:xfrm>
            <a:off x="6672263" y="5562600"/>
            <a:ext cx="10810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varied homework</a:t>
            </a:r>
            <a:endParaRPr lang="en-US">
              <a:latin typeface="Comic Sans MS" charset="0"/>
            </a:endParaRPr>
          </a:p>
        </p:txBody>
      </p:sp>
      <p:sp>
        <p:nvSpPr>
          <p:cNvPr id="19594" name="Rectangle 138"/>
          <p:cNvSpPr>
            <a:spLocks noChangeArrowheads="1"/>
          </p:cNvSpPr>
          <p:nvPr/>
        </p:nvSpPr>
        <p:spPr bwMode="auto">
          <a:xfrm>
            <a:off x="7753350" y="556260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95" name="Rectangle 139"/>
          <p:cNvSpPr>
            <a:spLocks noChangeArrowheads="1"/>
          </p:cNvSpPr>
          <p:nvPr/>
        </p:nvSpPr>
        <p:spPr bwMode="auto">
          <a:xfrm>
            <a:off x="473075" y="5721350"/>
            <a:ext cx="1014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anchor activities</a:t>
            </a:r>
            <a:endParaRPr lang="en-US">
              <a:latin typeface="Comic Sans MS" charset="0"/>
            </a:endParaRPr>
          </a:p>
        </p:txBody>
      </p:sp>
      <p:sp>
        <p:nvSpPr>
          <p:cNvPr id="19596" name="Rectangle 140"/>
          <p:cNvSpPr>
            <a:spLocks noChangeArrowheads="1"/>
          </p:cNvSpPr>
          <p:nvPr/>
        </p:nvSpPr>
        <p:spPr bwMode="auto">
          <a:xfrm>
            <a:off x="1489075" y="572135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97" name="Rectangle 141"/>
          <p:cNvSpPr>
            <a:spLocks noChangeArrowheads="1"/>
          </p:cNvSpPr>
          <p:nvPr/>
        </p:nvSpPr>
        <p:spPr bwMode="auto">
          <a:xfrm>
            <a:off x="2370138" y="5721350"/>
            <a:ext cx="844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tiered centers</a:t>
            </a:r>
            <a:endParaRPr lang="en-US">
              <a:latin typeface="Comic Sans MS" charset="0"/>
            </a:endParaRPr>
          </a:p>
        </p:txBody>
      </p:sp>
      <p:sp>
        <p:nvSpPr>
          <p:cNvPr id="19598" name="Rectangle 142"/>
          <p:cNvSpPr>
            <a:spLocks noChangeArrowheads="1"/>
          </p:cNvSpPr>
          <p:nvPr/>
        </p:nvSpPr>
        <p:spPr bwMode="auto">
          <a:xfrm>
            <a:off x="3216275" y="572135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599" name="Rectangle 143"/>
          <p:cNvSpPr>
            <a:spLocks noChangeArrowheads="1"/>
          </p:cNvSpPr>
          <p:nvPr/>
        </p:nvSpPr>
        <p:spPr bwMode="auto">
          <a:xfrm>
            <a:off x="4608513" y="5721350"/>
            <a:ext cx="11541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independent study</a:t>
            </a:r>
            <a:endParaRPr lang="en-US">
              <a:latin typeface="Comic Sans MS" charset="0"/>
            </a:endParaRPr>
          </a:p>
        </p:txBody>
      </p:sp>
      <p:sp>
        <p:nvSpPr>
          <p:cNvPr id="19600" name="Rectangle 144"/>
          <p:cNvSpPr>
            <a:spLocks noChangeArrowheads="1"/>
          </p:cNvSpPr>
          <p:nvPr/>
        </p:nvSpPr>
        <p:spPr bwMode="auto">
          <a:xfrm>
            <a:off x="5765800" y="572135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01" name="Rectangle 145"/>
          <p:cNvSpPr>
            <a:spLocks noChangeArrowheads="1"/>
          </p:cNvSpPr>
          <p:nvPr/>
        </p:nvSpPr>
        <p:spPr bwMode="auto">
          <a:xfrm>
            <a:off x="6672263" y="5721350"/>
            <a:ext cx="758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compacting</a:t>
            </a:r>
            <a:endParaRPr lang="en-US">
              <a:latin typeface="Comic Sans MS" charset="0"/>
            </a:endParaRPr>
          </a:p>
        </p:txBody>
      </p:sp>
      <p:sp>
        <p:nvSpPr>
          <p:cNvPr id="19602" name="Rectangle 146"/>
          <p:cNvSpPr>
            <a:spLocks noChangeArrowheads="1"/>
          </p:cNvSpPr>
          <p:nvPr/>
        </p:nvSpPr>
        <p:spPr bwMode="auto">
          <a:xfrm>
            <a:off x="7434263" y="572135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03" name="Rectangle 147"/>
          <p:cNvSpPr>
            <a:spLocks noChangeArrowheads="1"/>
          </p:cNvSpPr>
          <p:nvPr/>
        </p:nvSpPr>
        <p:spPr bwMode="auto">
          <a:xfrm>
            <a:off x="473075" y="5875338"/>
            <a:ext cx="892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varying organi</a:t>
            </a:r>
            <a:endParaRPr lang="en-US">
              <a:latin typeface="Comic Sans MS" charset="0"/>
            </a:endParaRPr>
          </a:p>
        </p:txBody>
      </p:sp>
      <p:sp>
        <p:nvSpPr>
          <p:cNvPr id="19604" name="Rectangle 148"/>
          <p:cNvSpPr>
            <a:spLocks noChangeArrowheads="1"/>
          </p:cNvSpPr>
          <p:nvPr/>
        </p:nvSpPr>
        <p:spPr bwMode="auto">
          <a:xfrm>
            <a:off x="1365250" y="5875338"/>
            <a:ext cx="236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zers</a:t>
            </a:r>
            <a:endParaRPr lang="en-US">
              <a:latin typeface="Comic Sans MS" charset="0"/>
            </a:endParaRPr>
          </a:p>
        </p:txBody>
      </p:sp>
      <p:sp>
        <p:nvSpPr>
          <p:cNvPr id="19605" name="Rectangle 149"/>
          <p:cNvSpPr>
            <a:spLocks noChangeArrowheads="1"/>
          </p:cNvSpPr>
          <p:nvPr/>
        </p:nvSpPr>
        <p:spPr bwMode="auto">
          <a:xfrm>
            <a:off x="1598613" y="5875338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06" name="Rectangle 150"/>
          <p:cNvSpPr>
            <a:spLocks noChangeArrowheads="1"/>
          </p:cNvSpPr>
          <p:nvPr/>
        </p:nvSpPr>
        <p:spPr bwMode="auto">
          <a:xfrm>
            <a:off x="2370138" y="5875338"/>
            <a:ext cx="931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tiered products</a:t>
            </a:r>
            <a:endParaRPr lang="en-US">
              <a:latin typeface="Comic Sans MS" charset="0"/>
            </a:endParaRPr>
          </a:p>
        </p:txBody>
      </p:sp>
      <p:sp>
        <p:nvSpPr>
          <p:cNvPr id="19607" name="Rectangle 151"/>
          <p:cNvSpPr>
            <a:spLocks noChangeArrowheads="1"/>
          </p:cNvSpPr>
          <p:nvPr/>
        </p:nvSpPr>
        <p:spPr bwMode="auto">
          <a:xfrm>
            <a:off x="3302000" y="5875338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08" name="Rectangle 152"/>
          <p:cNvSpPr>
            <a:spLocks noChangeArrowheads="1"/>
          </p:cNvSpPr>
          <p:nvPr/>
        </p:nvSpPr>
        <p:spPr bwMode="auto">
          <a:xfrm>
            <a:off x="4608513" y="5875338"/>
            <a:ext cx="333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4MAT</a:t>
            </a:r>
            <a:endParaRPr lang="en-US">
              <a:latin typeface="Comic Sans MS" charset="0"/>
            </a:endParaRPr>
          </a:p>
        </p:txBody>
      </p:sp>
      <p:sp>
        <p:nvSpPr>
          <p:cNvPr id="19609" name="Rectangle 153"/>
          <p:cNvSpPr>
            <a:spLocks noChangeArrowheads="1"/>
          </p:cNvSpPr>
          <p:nvPr/>
        </p:nvSpPr>
        <p:spPr bwMode="auto">
          <a:xfrm>
            <a:off x="4943475" y="5875338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10" name="Rectangle 154"/>
          <p:cNvSpPr>
            <a:spLocks noChangeArrowheads="1"/>
          </p:cNvSpPr>
          <p:nvPr/>
        </p:nvSpPr>
        <p:spPr bwMode="auto">
          <a:xfrm>
            <a:off x="6672263" y="5875338"/>
            <a:ext cx="1387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varied journal prompts</a:t>
            </a:r>
            <a:endParaRPr lang="en-US">
              <a:latin typeface="Comic Sans MS" charset="0"/>
            </a:endParaRPr>
          </a:p>
        </p:txBody>
      </p:sp>
      <p:sp>
        <p:nvSpPr>
          <p:cNvPr id="19611" name="Rectangle 155"/>
          <p:cNvSpPr>
            <a:spLocks noChangeArrowheads="1"/>
          </p:cNvSpPr>
          <p:nvPr/>
        </p:nvSpPr>
        <p:spPr bwMode="auto">
          <a:xfrm>
            <a:off x="8061325" y="5875338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12" name="Rectangle 156"/>
          <p:cNvSpPr>
            <a:spLocks noChangeArrowheads="1"/>
          </p:cNvSpPr>
          <p:nvPr/>
        </p:nvSpPr>
        <p:spPr bwMode="auto">
          <a:xfrm>
            <a:off x="473075" y="6030913"/>
            <a:ext cx="711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varied texts</a:t>
            </a:r>
            <a:endParaRPr lang="en-US">
              <a:latin typeface="Comic Sans MS" charset="0"/>
            </a:endParaRPr>
          </a:p>
        </p:txBody>
      </p:sp>
      <p:sp>
        <p:nvSpPr>
          <p:cNvPr id="19613" name="Rectangle 157"/>
          <p:cNvSpPr>
            <a:spLocks noChangeArrowheads="1"/>
          </p:cNvSpPr>
          <p:nvPr/>
        </p:nvSpPr>
        <p:spPr bwMode="auto">
          <a:xfrm>
            <a:off x="1185863" y="6030913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14" name="Rectangle 158"/>
          <p:cNvSpPr>
            <a:spLocks noChangeArrowheads="1"/>
          </p:cNvSpPr>
          <p:nvPr/>
        </p:nvSpPr>
        <p:spPr bwMode="auto">
          <a:xfrm>
            <a:off x="2370138" y="6030913"/>
            <a:ext cx="1114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learning contracts</a:t>
            </a:r>
            <a:endParaRPr lang="en-US">
              <a:latin typeface="Comic Sans MS" charset="0"/>
            </a:endParaRPr>
          </a:p>
        </p:txBody>
      </p:sp>
      <p:sp>
        <p:nvSpPr>
          <p:cNvPr id="19615" name="Rectangle 159"/>
          <p:cNvSpPr>
            <a:spLocks noChangeArrowheads="1"/>
          </p:cNvSpPr>
          <p:nvPr/>
        </p:nvSpPr>
        <p:spPr bwMode="auto">
          <a:xfrm>
            <a:off x="3484563" y="6030913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16" name="Rectangle 160"/>
          <p:cNvSpPr>
            <a:spLocks noChangeArrowheads="1"/>
          </p:cNvSpPr>
          <p:nvPr/>
        </p:nvSpPr>
        <p:spPr bwMode="auto">
          <a:xfrm>
            <a:off x="4608513" y="6030913"/>
            <a:ext cx="1763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varied questioning strategies</a:t>
            </a:r>
            <a:endParaRPr lang="en-US">
              <a:latin typeface="Comic Sans MS" charset="0"/>
            </a:endParaRPr>
          </a:p>
        </p:txBody>
      </p:sp>
      <p:sp>
        <p:nvSpPr>
          <p:cNvPr id="19617" name="Rectangle 161"/>
          <p:cNvSpPr>
            <a:spLocks noChangeArrowheads="1"/>
          </p:cNvSpPr>
          <p:nvPr/>
        </p:nvSpPr>
        <p:spPr bwMode="auto">
          <a:xfrm>
            <a:off x="6373813" y="6030913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18" name="Rectangle 162"/>
          <p:cNvSpPr>
            <a:spLocks noChangeArrowheads="1"/>
          </p:cNvSpPr>
          <p:nvPr/>
        </p:nvSpPr>
        <p:spPr bwMode="auto">
          <a:xfrm>
            <a:off x="6672263" y="6030913"/>
            <a:ext cx="1206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complex instruction</a:t>
            </a:r>
            <a:endParaRPr lang="en-US">
              <a:latin typeface="Comic Sans MS" charset="0"/>
            </a:endParaRPr>
          </a:p>
        </p:txBody>
      </p:sp>
      <p:sp>
        <p:nvSpPr>
          <p:cNvPr id="19619" name="Rectangle 163"/>
          <p:cNvSpPr>
            <a:spLocks noChangeArrowheads="1"/>
          </p:cNvSpPr>
          <p:nvPr/>
        </p:nvSpPr>
        <p:spPr bwMode="auto">
          <a:xfrm>
            <a:off x="7885113" y="6030913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20" name="Rectangle 164"/>
          <p:cNvSpPr>
            <a:spLocks noChangeArrowheads="1"/>
          </p:cNvSpPr>
          <p:nvPr/>
        </p:nvSpPr>
        <p:spPr bwMode="auto">
          <a:xfrm>
            <a:off x="473075" y="6186488"/>
            <a:ext cx="347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RAFTS</a:t>
            </a:r>
            <a:endParaRPr lang="en-US">
              <a:latin typeface="Comic Sans MS" charset="0"/>
            </a:endParaRPr>
          </a:p>
        </p:txBody>
      </p:sp>
      <p:sp>
        <p:nvSpPr>
          <p:cNvPr id="19621" name="Rectangle 165"/>
          <p:cNvSpPr>
            <a:spLocks noChangeArrowheads="1"/>
          </p:cNvSpPr>
          <p:nvPr/>
        </p:nvSpPr>
        <p:spPr bwMode="auto">
          <a:xfrm>
            <a:off x="822325" y="6186488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22" name="Rectangle 166"/>
          <p:cNvSpPr>
            <a:spLocks noChangeArrowheads="1"/>
          </p:cNvSpPr>
          <p:nvPr/>
        </p:nvSpPr>
        <p:spPr bwMode="auto">
          <a:xfrm>
            <a:off x="2370138" y="6186488"/>
            <a:ext cx="1149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graphic organizers</a:t>
            </a:r>
            <a:endParaRPr lang="en-US">
              <a:latin typeface="Comic Sans MS" charset="0"/>
            </a:endParaRPr>
          </a:p>
        </p:txBody>
      </p:sp>
      <p:sp>
        <p:nvSpPr>
          <p:cNvPr id="19623" name="Rectangle 167"/>
          <p:cNvSpPr>
            <a:spLocks noChangeArrowheads="1"/>
          </p:cNvSpPr>
          <p:nvPr/>
        </p:nvSpPr>
        <p:spPr bwMode="auto">
          <a:xfrm>
            <a:off x="3517900" y="6186488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24" name="Rectangle 168"/>
          <p:cNvSpPr>
            <a:spLocks noChangeArrowheads="1"/>
          </p:cNvSpPr>
          <p:nvPr/>
        </p:nvSpPr>
        <p:spPr bwMode="auto">
          <a:xfrm>
            <a:off x="4608513" y="6186488"/>
            <a:ext cx="1192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scaffolding reading</a:t>
            </a:r>
            <a:endParaRPr lang="en-US">
              <a:latin typeface="Comic Sans MS" charset="0"/>
            </a:endParaRPr>
          </a:p>
        </p:txBody>
      </p:sp>
      <p:sp>
        <p:nvSpPr>
          <p:cNvPr id="19625" name="Rectangle 169"/>
          <p:cNvSpPr>
            <a:spLocks noChangeArrowheads="1"/>
          </p:cNvSpPr>
          <p:nvPr/>
        </p:nvSpPr>
        <p:spPr bwMode="auto">
          <a:xfrm>
            <a:off x="5803900" y="6186488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26" name="Rectangle 170"/>
          <p:cNvSpPr>
            <a:spLocks noChangeArrowheads="1"/>
          </p:cNvSpPr>
          <p:nvPr/>
        </p:nvSpPr>
        <p:spPr bwMode="auto">
          <a:xfrm>
            <a:off x="6672263" y="6186488"/>
            <a:ext cx="431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cubing</a:t>
            </a:r>
            <a:endParaRPr lang="en-US">
              <a:latin typeface="Comic Sans MS" charset="0"/>
            </a:endParaRPr>
          </a:p>
        </p:txBody>
      </p:sp>
      <p:sp>
        <p:nvSpPr>
          <p:cNvPr id="19627" name="Rectangle 171"/>
          <p:cNvSpPr>
            <a:spLocks noChangeArrowheads="1"/>
          </p:cNvSpPr>
          <p:nvPr/>
        </p:nvSpPr>
        <p:spPr bwMode="auto">
          <a:xfrm>
            <a:off x="7107238" y="6186488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28" name="Rectangle 172"/>
          <p:cNvSpPr>
            <a:spLocks noChangeArrowheads="1"/>
          </p:cNvSpPr>
          <p:nvPr/>
        </p:nvSpPr>
        <p:spPr bwMode="auto">
          <a:xfrm>
            <a:off x="473075" y="6348413"/>
            <a:ext cx="309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Think</a:t>
            </a:r>
            <a:endParaRPr lang="en-US">
              <a:latin typeface="Comic Sans MS" charset="0"/>
            </a:endParaRPr>
          </a:p>
        </p:txBody>
      </p:sp>
      <p:sp>
        <p:nvSpPr>
          <p:cNvPr id="19629" name="Rectangle 173"/>
          <p:cNvSpPr>
            <a:spLocks noChangeArrowheads="1"/>
          </p:cNvSpPr>
          <p:nvPr/>
        </p:nvSpPr>
        <p:spPr bwMode="auto">
          <a:xfrm>
            <a:off x="782638" y="6348413"/>
            <a:ext cx="53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-</a:t>
            </a:r>
            <a:endParaRPr lang="en-US">
              <a:latin typeface="Comic Sans MS" charset="0"/>
            </a:endParaRPr>
          </a:p>
        </p:txBody>
      </p:sp>
      <p:sp>
        <p:nvSpPr>
          <p:cNvPr id="19630" name="Rectangle 174"/>
          <p:cNvSpPr>
            <a:spLocks noChangeArrowheads="1"/>
          </p:cNvSpPr>
          <p:nvPr/>
        </p:nvSpPr>
        <p:spPr bwMode="auto">
          <a:xfrm>
            <a:off x="838200" y="6348413"/>
            <a:ext cx="20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tac</a:t>
            </a:r>
            <a:endParaRPr lang="en-US">
              <a:latin typeface="Comic Sans MS" charset="0"/>
            </a:endParaRPr>
          </a:p>
        </p:txBody>
      </p:sp>
      <p:sp>
        <p:nvSpPr>
          <p:cNvPr id="19631" name="Rectangle 175"/>
          <p:cNvSpPr>
            <a:spLocks noChangeArrowheads="1"/>
          </p:cNvSpPr>
          <p:nvPr/>
        </p:nvSpPr>
        <p:spPr bwMode="auto">
          <a:xfrm>
            <a:off x="1039813" y="6348413"/>
            <a:ext cx="53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-</a:t>
            </a:r>
            <a:endParaRPr lang="en-US">
              <a:latin typeface="Comic Sans MS" charset="0"/>
            </a:endParaRPr>
          </a:p>
        </p:txBody>
      </p:sp>
      <p:sp>
        <p:nvSpPr>
          <p:cNvPr id="19632" name="Rectangle 176"/>
          <p:cNvSpPr>
            <a:spLocks noChangeArrowheads="1"/>
          </p:cNvSpPr>
          <p:nvPr/>
        </p:nvSpPr>
        <p:spPr bwMode="auto">
          <a:xfrm>
            <a:off x="1093788" y="6348413"/>
            <a:ext cx="2000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toe</a:t>
            </a:r>
            <a:endParaRPr lang="en-US">
              <a:latin typeface="Comic Sans MS" charset="0"/>
            </a:endParaRPr>
          </a:p>
        </p:txBody>
      </p:sp>
      <p:sp>
        <p:nvSpPr>
          <p:cNvPr id="19633" name="Rectangle 177"/>
          <p:cNvSpPr>
            <a:spLocks noChangeArrowheads="1"/>
          </p:cNvSpPr>
          <p:nvPr/>
        </p:nvSpPr>
        <p:spPr bwMode="auto">
          <a:xfrm>
            <a:off x="1295400" y="6348413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34" name="Rectangle 178"/>
          <p:cNvSpPr>
            <a:spLocks noChangeArrowheads="1"/>
          </p:cNvSpPr>
          <p:nvPr/>
        </p:nvSpPr>
        <p:spPr bwMode="auto">
          <a:xfrm>
            <a:off x="2370138" y="6348413"/>
            <a:ext cx="1492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intelligence preferences</a:t>
            </a:r>
            <a:endParaRPr lang="en-US">
              <a:latin typeface="Comic Sans MS" charset="0"/>
            </a:endParaRPr>
          </a:p>
        </p:txBody>
      </p:sp>
      <p:sp>
        <p:nvSpPr>
          <p:cNvPr id="19635" name="Rectangle 179"/>
          <p:cNvSpPr>
            <a:spLocks noChangeArrowheads="1"/>
          </p:cNvSpPr>
          <p:nvPr/>
        </p:nvSpPr>
        <p:spPr bwMode="auto">
          <a:xfrm>
            <a:off x="3865563" y="6348413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36" name="Rectangle 180"/>
          <p:cNvSpPr>
            <a:spLocks noChangeArrowheads="1"/>
          </p:cNvSpPr>
          <p:nvPr/>
        </p:nvSpPr>
        <p:spPr bwMode="auto">
          <a:xfrm>
            <a:off x="4608513" y="6348413"/>
            <a:ext cx="15954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Web Quests &amp; web inquiry</a:t>
            </a:r>
            <a:endParaRPr lang="en-US">
              <a:latin typeface="Comic Sans MS" charset="0"/>
            </a:endParaRPr>
          </a:p>
        </p:txBody>
      </p:sp>
      <p:sp>
        <p:nvSpPr>
          <p:cNvPr id="19637" name="Rectangle 181"/>
          <p:cNvSpPr>
            <a:spLocks noChangeArrowheads="1"/>
          </p:cNvSpPr>
          <p:nvPr/>
        </p:nvSpPr>
        <p:spPr bwMode="auto">
          <a:xfrm>
            <a:off x="6207125" y="6348413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38" name="Rectangle 182"/>
          <p:cNvSpPr>
            <a:spLocks noChangeArrowheads="1"/>
          </p:cNvSpPr>
          <p:nvPr/>
        </p:nvSpPr>
        <p:spPr bwMode="auto">
          <a:xfrm>
            <a:off x="6672263" y="6348413"/>
            <a:ext cx="436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indepe</a:t>
            </a:r>
            <a:endParaRPr lang="en-US">
              <a:latin typeface="Comic Sans MS" charset="0"/>
            </a:endParaRPr>
          </a:p>
        </p:txBody>
      </p:sp>
      <p:sp>
        <p:nvSpPr>
          <p:cNvPr id="19639" name="Rectangle 183"/>
          <p:cNvSpPr>
            <a:spLocks noChangeArrowheads="1"/>
          </p:cNvSpPr>
          <p:nvPr/>
        </p:nvSpPr>
        <p:spPr bwMode="auto">
          <a:xfrm>
            <a:off x="7110413" y="6348413"/>
            <a:ext cx="811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ndent studies</a:t>
            </a:r>
            <a:endParaRPr lang="en-US">
              <a:latin typeface="Comic Sans MS" charset="0"/>
            </a:endParaRPr>
          </a:p>
        </p:txBody>
      </p:sp>
      <p:sp>
        <p:nvSpPr>
          <p:cNvPr id="19640" name="Rectangle 184"/>
          <p:cNvSpPr>
            <a:spLocks noChangeArrowheads="1"/>
          </p:cNvSpPr>
          <p:nvPr/>
        </p:nvSpPr>
        <p:spPr bwMode="auto">
          <a:xfrm>
            <a:off x="7924800" y="6348413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41" name="Rectangle 185"/>
          <p:cNvSpPr>
            <a:spLocks noChangeArrowheads="1"/>
          </p:cNvSpPr>
          <p:nvPr/>
        </p:nvSpPr>
        <p:spPr bwMode="auto">
          <a:xfrm>
            <a:off x="473075" y="6507163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>
              <a:latin typeface="Comic Sans MS" charset="0"/>
            </a:endParaRPr>
          </a:p>
        </p:txBody>
      </p:sp>
      <p:grpSp>
        <p:nvGrpSpPr>
          <p:cNvPr id="14" name="Group 186"/>
          <p:cNvGrpSpPr>
            <a:grpSpLocks/>
          </p:cNvGrpSpPr>
          <p:nvPr/>
        </p:nvGrpSpPr>
        <p:grpSpPr bwMode="auto">
          <a:xfrm>
            <a:off x="6724650" y="4238625"/>
            <a:ext cx="1714500" cy="344488"/>
            <a:chOff x="5550" y="2670"/>
            <a:chExt cx="1080" cy="217"/>
          </a:xfrm>
        </p:grpSpPr>
        <p:sp>
          <p:nvSpPr>
            <p:cNvPr id="19643" name="Rectangle 187"/>
            <p:cNvSpPr>
              <a:spLocks noChangeArrowheads="1"/>
            </p:cNvSpPr>
            <p:nvPr/>
          </p:nvSpPr>
          <p:spPr bwMode="auto">
            <a:xfrm>
              <a:off x="5550" y="2670"/>
              <a:ext cx="1080" cy="21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644" name="Picture 18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551" y="2670"/>
              <a:ext cx="107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45" name="Rectangle 189"/>
            <p:cNvSpPr>
              <a:spLocks noChangeArrowheads="1"/>
            </p:cNvSpPr>
            <p:nvPr/>
          </p:nvSpPr>
          <p:spPr bwMode="auto">
            <a:xfrm>
              <a:off x="5550" y="2670"/>
              <a:ext cx="1080" cy="21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46" name="Rectangle 190"/>
            <p:cNvSpPr>
              <a:spLocks noChangeArrowheads="1"/>
            </p:cNvSpPr>
            <p:nvPr/>
          </p:nvSpPr>
          <p:spPr bwMode="auto">
            <a:xfrm>
              <a:off x="5551" y="2670"/>
              <a:ext cx="1079" cy="216"/>
            </a:xfrm>
            <a:prstGeom prst="rect">
              <a:avLst/>
            </a:prstGeom>
            <a:noFill/>
            <a:ln w="9525" cap="rnd">
              <a:solidFill>
                <a:srgbClr val="00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647" name="Rectangle 191"/>
          <p:cNvSpPr>
            <a:spLocks noChangeArrowheads="1"/>
          </p:cNvSpPr>
          <p:nvPr/>
        </p:nvSpPr>
        <p:spPr bwMode="auto">
          <a:xfrm>
            <a:off x="7269163" y="4291013"/>
            <a:ext cx="5127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Affect</a:t>
            </a:r>
            <a:endParaRPr lang="en-US">
              <a:latin typeface="Comic Sans MS" charset="0"/>
            </a:endParaRPr>
          </a:p>
        </p:txBody>
      </p:sp>
      <p:sp>
        <p:nvSpPr>
          <p:cNvPr id="19648" name="Rectangle 192"/>
          <p:cNvSpPr>
            <a:spLocks noChangeArrowheads="1"/>
          </p:cNvSpPr>
          <p:nvPr/>
        </p:nvSpPr>
        <p:spPr bwMode="auto">
          <a:xfrm>
            <a:off x="7777163" y="4291013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19649" name="Freeform 193"/>
          <p:cNvSpPr>
            <a:spLocks noEditPoints="1"/>
          </p:cNvSpPr>
          <p:nvPr/>
        </p:nvSpPr>
        <p:spPr bwMode="auto">
          <a:xfrm>
            <a:off x="4572000" y="3886200"/>
            <a:ext cx="1035050" cy="361950"/>
          </a:xfrm>
          <a:custGeom>
            <a:avLst/>
            <a:gdLst/>
            <a:ahLst/>
            <a:cxnLst>
              <a:cxn ang="0">
                <a:pos x="24" y="3"/>
              </a:cxn>
              <a:cxn ang="0">
                <a:pos x="2566" y="850"/>
              </a:cxn>
              <a:cxn ang="0">
                <a:pos x="2576" y="871"/>
              </a:cxn>
              <a:cxn ang="0">
                <a:pos x="2555" y="882"/>
              </a:cxn>
              <a:cxn ang="0">
                <a:pos x="13" y="34"/>
              </a:cxn>
              <a:cxn ang="0">
                <a:pos x="3" y="13"/>
              </a:cxn>
              <a:cxn ang="0">
                <a:pos x="24" y="3"/>
              </a:cxn>
              <a:cxn ang="0">
                <a:pos x="2560" y="760"/>
              </a:cxn>
              <a:cxn ang="0">
                <a:pos x="2718" y="918"/>
              </a:cxn>
              <a:cxn ang="0">
                <a:pos x="2497" y="950"/>
              </a:cxn>
              <a:cxn ang="0">
                <a:pos x="2560" y="760"/>
              </a:cxn>
            </a:cxnLst>
            <a:rect l="0" t="0" r="r" b="b"/>
            <a:pathLst>
              <a:path w="2718" h="950">
                <a:moveTo>
                  <a:pt x="24" y="3"/>
                </a:moveTo>
                <a:lnTo>
                  <a:pt x="2566" y="850"/>
                </a:lnTo>
                <a:cubicBezTo>
                  <a:pt x="2574" y="853"/>
                  <a:pt x="2579" y="862"/>
                  <a:pt x="2576" y="871"/>
                </a:cubicBezTo>
                <a:cubicBezTo>
                  <a:pt x="2573" y="880"/>
                  <a:pt x="2564" y="884"/>
                  <a:pt x="2555" y="882"/>
                </a:cubicBezTo>
                <a:lnTo>
                  <a:pt x="13" y="34"/>
                </a:lnTo>
                <a:cubicBezTo>
                  <a:pt x="4" y="31"/>
                  <a:pt x="0" y="22"/>
                  <a:pt x="3" y="13"/>
                </a:cubicBezTo>
                <a:cubicBezTo>
                  <a:pt x="6" y="4"/>
                  <a:pt x="15" y="0"/>
                  <a:pt x="24" y="3"/>
                </a:cubicBezTo>
                <a:close/>
                <a:moveTo>
                  <a:pt x="2560" y="760"/>
                </a:moveTo>
                <a:lnTo>
                  <a:pt x="2718" y="918"/>
                </a:lnTo>
                <a:lnTo>
                  <a:pt x="2497" y="950"/>
                </a:lnTo>
                <a:lnTo>
                  <a:pt x="2560" y="760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50" name="Freeform 194"/>
          <p:cNvSpPr>
            <a:spLocks noEditPoints="1"/>
          </p:cNvSpPr>
          <p:nvPr/>
        </p:nvSpPr>
        <p:spPr bwMode="auto">
          <a:xfrm>
            <a:off x="4495800" y="3886200"/>
            <a:ext cx="3165475" cy="366713"/>
          </a:xfrm>
          <a:custGeom>
            <a:avLst/>
            <a:gdLst/>
            <a:ahLst/>
            <a:cxnLst>
              <a:cxn ang="0">
                <a:pos x="19" y="1"/>
              </a:cxn>
              <a:cxn ang="0">
                <a:pos x="8153" y="851"/>
              </a:cxn>
              <a:cxn ang="0">
                <a:pos x="8168" y="869"/>
              </a:cxn>
              <a:cxn ang="0">
                <a:pos x="8150" y="884"/>
              </a:cxn>
              <a:cxn ang="0">
                <a:pos x="16" y="34"/>
              </a:cxn>
              <a:cxn ang="0">
                <a:pos x="1" y="16"/>
              </a:cxn>
              <a:cxn ang="0">
                <a:pos x="19" y="1"/>
              </a:cxn>
              <a:cxn ang="0">
                <a:pos x="8129" y="764"/>
              </a:cxn>
              <a:cxn ang="0">
                <a:pos x="8317" y="884"/>
              </a:cxn>
              <a:cxn ang="0">
                <a:pos x="8108" y="963"/>
              </a:cxn>
              <a:cxn ang="0">
                <a:pos x="8129" y="764"/>
              </a:cxn>
            </a:cxnLst>
            <a:rect l="0" t="0" r="r" b="b"/>
            <a:pathLst>
              <a:path w="8317" h="963">
                <a:moveTo>
                  <a:pt x="19" y="1"/>
                </a:moveTo>
                <a:lnTo>
                  <a:pt x="8153" y="851"/>
                </a:lnTo>
                <a:cubicBezTo>
                  <a:pt x="8163" y="852"/>
                  <a:pt x="8169" y="860"/>
                  <a:pt x="8168" y="869"/>
                </a:cubicBezTo>
                <a:cubicBezTo>
                  <a:pt x="8167" y="878"/>
                  <a:pt x="8159" y="885"/>
                  <a:pt x="8150" y="884"/>
                </a:cubicBezTo>
                <a:lnTo>
                  <a:pt x="16" y="34"/>
                </a:lnTo>
                <a:cubicBezTo>
                  <a:pt x="7" y="33"/>
                  <a:pt x="0" y="25"/>
                  <a:pt x="1" y="16"/>
                </a:cubicBezTo>
                <a:cubicBezTo>
                  <a:pt x="2" y="7"/>
                  <a:pt x="10" y="0"/>
                  <a:pt x="19" y="1"/>
                </a:cubicBezTo>
                <a:close/>
                <a:moveTo>
                  <a:pt x="8129" y="764"/>
                </a:moveTo>
                <a:lnTo>
                  <a:pt x="8317" y="884"/>
                </a:lnTo>
                <a:lnTo>
                  <a:pt x="8108" y="963"/>
                </a:lnTo>
                <a:lnTo>
                  <a:pt x="8129" y="764"/>
                </a:ln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>
                <a:latin typeface="Tahoma" charset="0"/>
              </a:rPr>
              <a:t>What’s the point of differentiating in these different ways?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61988" y="2024063"/>
            <a:ext cx="2124075" cy="3517900"/>
            <a:chOff x="432" y="1200"/>
            <a:chExt cx="1488" cy="2482"/>
          </a:xfrm>
        </p:grpSpPr>
        <p:sp>
          <p:nvSpPr>
            <p:cNvPr id="20484" name="AutoShape 3"/>
            <p:cNvSpPr>
              <a:spLocks noChangeArrowheads="1"/>
            </p:cNvSpPr>
            <p:nvPr/>
          </p:nvSpPr>
          <p:spPr bwMode="auto">
            <a:xfrm>
              <a:off x="912" y="1584"/>
              <a:ext cx="624" cy="1776"/>
            </a:xfrm>
            <a:prstGeom prst="curvedDownArrow">
              <a:avLst>
                <a:gd name="adj1" fmla="val 20000"/>
                <a:gd name="adj2" fmla="val 40000"/>
                <a:gd name="adj3" fmla="val 9487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400">
                <a:latin typeface="Aloe" pitchFamily="2" charset="0"/>
              </a:endParaRPr>
            </a:p>
          </p:txBody>
        </p:sp>
        <p:sp>
          <p:nvSpPr>
            <p:cNvPr id="20485" name="Text Box 6"/>
            <p:cNvSpPr txBox="1">
              <a:spLocks noChangeArrowheads="1"/>
            </p:cNvSpPr>
            <p:nvPr/>
          </p:nvSpPr>
          <p:spPr bwMode="auto">
            <a:xfrm>
              <a:off x="432" y="1200"/>
              <a:ext cx="14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empus Sans ITC" pitchFamily="82" charset="0"/>
                  <a:ea typeface="Arial" charset="0"/>
                  <a:cs typeface="Arial" charset="0"/>
                </a:rPr>
                <a:t>Readiness</a:t>
              </a:r>
            </a:p>
          </p:txBody>
        </p:sp>
        <p:sp>
          <p:nvSpPr>
            <p:cNvPr id="20486" name="Text Box 7"/>
            <p:cNvSpPr txBox="1">
              <a:spLocks noChangeArrowheads="1"/>
            </p:cNvSpPr>
            <p:nvPr/>
          </p:nvSpPr>
          <p:spPr bwMode="auto">
            <a:xfrm>
              <a:off x="432" y="3360"/>
              <a:ext cx="148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empus Sans ITC" pitchFamily="82" charset="0"/>
                  <a:ea typeface="Arial" charset="0"/>
                  <a:cs typeface="Arial" charset="0"/>
                </a:rPr>
                <a:t>Growth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55863" y="2024063"/>
            <a:ext cx="2192337" cy="3517900"/>
            <a:chOff x="2120" y="1275"/>
            <a:chExt cx="1381" cy="2216"/>
          </a:xfrm>
        </p:grpSpPr>
        <p:sp>
          <p:nvSpPr>
            <p:cNvPr id="20488" name="AutoShape 4"/>
            <p:cNvSpPr>
              <a:spLocks noChangeArrowheads="1"/>
            </p:cNvSpPr>
            <p:nvPr/>
          </p:nvSpPr>
          <p:spPr bwMode="auto">
            <a:xfrm>
              <a:off x="2552" y="1618"/>
              <a:ext cx="561" cy="1585"/>
            </a:xfrm>
            <a:prstGeom prst="curvedDownArrow">
              <a:avLst>
                <a:gd name="adj1" fmla="val 20000"/>
                <a:gd name="adj2" fmla="val 40000"/>
                <a:gd name="adj3" fmla="val 9417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400">
                <a:latin typeface="Aloe" pitchFamily="2" charset="0"/>
              </a:endParaRPr>
            </a:p>
          </p:txBody>
        </p:sp>
        <p:sp>
          <p:nvSpPr>
            <p:cNvPr id="20489" name="Text Box 8"/>
            <p:cNvSpPr txBox="1">
              <a:spLocks noChangeArrowheads="1"/>
            </p:cNvSpPr>
            <p:nvPr/>
          </p:nvSpPr>
          <p:spPr bwMode="auto">
            <a:xfrm>
              <a:off x="2120" y="1275"/>
              <a:ext cx="1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empus Sans ITC" pitchFamily="82" charset="0"/>
                  <a:ea typeface="Arial" charset="0"/>
                  <a:cs typeface="Arial" charset="0"/>
                </a:rPr>
                <a:t>Interest</a:t>
              </a: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2163" y="3203"/>
              <a:ext cx="1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empus Sans ITC" pitchFamily="82" charset="0"/>
                  <a:ea typeface="Arial" charset="0"/>
                  <a:cs typeface="Arial" charset="0"/>
                </a:rPr>
                <a:t>Motivation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457700" y="1752600"/>
            <a:ext cx="2124075" cy="3789363"/>
            <a:chOff x="3888" y="1056"/>
            <a:chExt cx="1488" cy="2674"/>
          </a:xfrm>
        </p:grpSpPr>
        <p:sp>
          <p:nvSpPr>
            <p:cNvPr id="20492" name="AutoShape 5"/>
            <p:cNvSpPr>
              <a:spLocks noChangeArrowheads="1"/>
            </p:cNvSpPr>
            <p:nvPr/>
          </p:nvSpPr>
          <p:spPr bwMode="auto">
            <a:xfrm>
              <a:off x="4368" y="1632"/>
              <a:ext cx="624" cy="1776"/>
            </a:xfrm>
            <a:prstGeom prst="curvedDownArrow">
              <a:avLst>
                <a:gd name="adj1" fmla="val 20000"/>
                <a:gd name="adj2" fmla="val 40000"/>
                <a:gd name="adj3" fmla="val 9487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400">
                <a:latin typeface="Aloe" pitchFamily="2" charset="0"/>
              </a:endParaRPr>
            </a:p>
          </p:txBody>
        </p:sp>
        <p:sp>
          <p:nvSpPr>
            <p:cNvPr id="20493" name="Text Box 9"/>
            <p:cNvSpPr txBox="1">
              <a:spLocks noChangeArrowheads="1"/>
            </p:cNvSpPr>
            <p:nvPr/>
          </p:nvSpPr>
          <p:spPr bwMode="auto">
            <a:xfrm>
              <a:off x="3936" y="1056"/>
              <a:ext cx="1440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empus Sans ITC" pitchFamily="82" charset="0"/>
                  <a:ea typeface="Arial" charset="0"/>
                  <a:cs typeface="Arial" charset="0"/>
                </a:rPr>
                <a:t>Learning Profile</a:t>
              </a:r>
            </a:p>
          </p:txBody>
        </p:sp>
        <p:sp>
          <p:nvSpPr>
            <p:cNvPr id="20494" name="Text Box 11"/>
            <p:cNvSpPr txBox="1">
              <a:spLocks noChangeArrowheads="1"/>
            </p:cNvSpPr>
            <p:nvPr/>
          </p:nvSpPr>
          <p:spPr bwMode="auto">
            <a:xfrm>
              <a:off x="3888" y="3408"/>
              <a:ext cx="148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empus Sans ITC" pitchFamily="82" charset="0"/>
                  <a:ea typeface="Arial" charset="0"/>
                  <a:cs typeface="Arial" charset="0"/>
                </a:rPr>
                <a:t>Efficiency</a:t>
              </a:r>
            </a:p>
          </p:txBody>
        </p:sp>
      </p:grpSp>
      <p:sp>
        <p:nvSpPr>
          <p:cNvPr id="20495" name="Rectangle 1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20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4400">
              <a:latin typeface="Aloe" pitchFamily="2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419850" y="1771650"/>
            <a:ext cx="2419350" cy="3790950"/>
            <a:chOff x="4044" y="1116"/>
            <a:chExt cx="1524" cy="2388"/>
          </a:xfrm>
        </p:grpSpPr>
        <p:sp>
          <p:nvSpPr>
            <p:cNvPr id="20497" name="AutoShape 5"/>
            <p:cNvSpPr>
              <a:spLocks noChangeArrowheads="1"/>
            </p:cNvSpPr>
            <p:nvPr/>
          </p:nvSpPr>
          <p:spPr bwMode="auto">
            <a:xfrm>
              <a:off x="4476" y="1630"/>
              <a:ext cx="561" cy="1586"/>
            </a:xfrm>
            <a:prstGeom prst="curvedDownArrow">
              <a:avLst>
                <a:gd name="adj1" fmla="val 20000"/>
                <a:gd name="adj2" fmla="val 40000"/>
                <a:gd name="adj3" fmla="val 9423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400">
                <a:latin typeface="Aloe" pitchFamily="2" charset="0"/>
              </a:endParaRPr>
            </a:p>
          </p:txBody>
        </p:sp>
        <p:sp>
          <p:nvSpPr>
            <p:cNvPr id="20498" name="Text Box 9"/>
            <p:cNvSpPr txBox="1">
              <a:spLocks noChangeArrowheads="1"/>
            </p:cNvSpPr>
            <p:nvPr/>
          </p:nvSpPr>
          <p:spPr bwMode="auto">
            <a:xfrm>
              <a:off x="4087" y="1116"/>
              <a:ext cx="1295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endParaRPr lang="en-US" sz="900" b="1">
                <a:latin typeface="Tempus Sans ITC" pitchFamily="82" charset="0"/>
                <a:ea typeface="Arial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empus Sans ITC" pitchFamily="82" charset="0"/>
                  <a:ea typeface="Arial" charset="0"/>
                  <a:cs typeface="Arial" charset="0"/>
                </a:rPr>
                <a:t>Affect</a:t>
              </a:r>
            </a:p>
          </p:txBody>
        </p:sp>
        <p:sp>
          <p:nvSpPr>
            <p:cNvPr id="20499" name="Text Box 11"/>
            <p:cNvSpPr txBox="1">
              <a:spLocks noChangeArrowheads="1"/>
            </p:cNvSpPr>
            <p:nvPr/>
          </p:nvSpPr>
          <p:spPr bwMode="auto">
            <a:xfrm>
              <a:off x="4044" y="3216"/>
              <a:ext cx="15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empus Sans ITC" pitchFamily="82" charset="0"/>
                  <a:ea typeface="Arial" charset="0"/>
                  <a:cs typeface="Arial" charset="0"/>
                </a:rPr>
                <a:t>Engagement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4434" y="317519"/>
            <a:ext cx="76861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 Strategies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742523">
            <a:off x="6447" y="2644169"/>
            <a:ext cx="47388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Tiered Assignments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5650" y="2967335"/>
            <a:ext cx="6408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Flexible Grouping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237660">
            <a:off x="1174240" y="4428559"/>
            <a:ext cx="6946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Curriculum Compacting</a:t>
            </a:r>
            <a:endParaRPr lang="en-US" sz="4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1785" y="3907501"/>
            <a:ext cx="5213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Graphic Organizers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 rot="425896">
            <a:off x="313378" y="5611021"/>
            <a:ext cx="50838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Learning Contracts</a:t>
            </a:r>
            <a:endParaRPr lang="en-U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8579" y="4615387"/>
            <a:ext cx="26954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Jigsawing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772378">
            <a:off x="128856" y="4615387"/>
            <a:ext cx="4519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Anchor Activities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283" y="1309704"/>
            <a:ext cx="51191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 Centers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1004417">
            <a:off x="5451134" y="1361384"/>
            <a:ext cx="31639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Tic-</a:t>
            </a:r>
            <a:r>
              <a:rPr lang="en-US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Tac</a:t>
            </a:r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-Toe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74432" y="6150114"/>
            <a:ext cx="4169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Web Quests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3283" y="1956035"/>
            <a:ext cx="30269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Scaffolding</a:t>
            </a:r>
            <a:endParaRPr lang="en-U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3" y="2336681"/>
            <a:ext cx="43675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Learning Menus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Is Your Mindset? </a:t>
            </a:r>
            <a:endParaRPr lang="en-US" sz="4400" dirty="0"/>
          </a:p>
        </p:txBody>
      </p:sp>
      <p:pic>
        <p:nvPicPr>
          <p:cNvPr id="4" name="Content Placeholder 3" descr="MM900234686.gif"/>
          <p:cNvPicPr>
            <a:picLocks noGrp="1" noChangeAspect="1"/>
          </p:cNvPicPr>
          <p:nvPr>
            <p:ph idx="1"/>
          </p:nvPr>
        </p:nvPicPr>
        <p:blipFill>
          <a:blip r:embed="rId3"/>
          <a:srcRect l="-47281" r="-47281"/>
          <a:stretch>
            <a:fillRect/>
          </a:stretch>
        </p:blipFill>
        <p:spPr/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 dir="d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Choice>
    <mc:Fallback>
      <mc:AlternateContent>
        <mc:Choice Requires="mp">
          <p:transition spd="med">
            <p:cover dir="d"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427614"/>
            <a:ext cx="7556313" cy="6090240"/>
          </a:xfrm>
        </p:spPr>
        <p:txBody>
          <a:bodyPr/>
          <a:lstStyle/>
          <a:p>
            <a:pPr algn="ctr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“Great teachers do what is fair (developmentally appropriate), and what is fair isn’t always equal.”</a:t>
            </a:r>
          </a:p>
          <a:p>
            <a:pPr>
              <a:buFont typeface="Wingdings" charset="2"/>
              <a:buNone/>
            </a:pPr>
            <a:endParaRPr lang="en-US" sz="3600" dirty="0" smtClean="0">
              <a:solidFill>
                <a:schemeClr val="tx2"/>
              </a:solidFill>
            </a:endParaRPr>
          </a:p>
          <a:p>
            <a:pPr>
              <a:buFont typeface="Wingdings" charset="2"/>
              <a:buNone/>
            </a:pPr>
            <a:endParaRPr lang="en-US" sz="3600" dirty="0" smtClean="0">
              <a:solidFill>
                <a:schemeClr val="tx2"/>
              </a:solidFill>
            </a:endParaRPr>
          </a:p>
          <a:p>
            <a:pPr>
              <a:buFont typeface="Wingdings" charset="2"/>
              <a:buNone/>
            </a:pPr>
            <a:endParaRPr lang="en-US" sz="3600" dirty="0" smtClean="0">
              <a:solidFill>
                <a:schemeClr val="tx2"/>
              </a:solidFill>
            </a:endParaRPr>
          </a:p>
          <a:p>
            <a:pPr algn="r">
              <a:buFont typeface="Wingdings" charset="2"/>
              <a:buNone/>
            </a:pPr>
            <a:r>
              <a:rPr lang="en-US" sz="1800" i="1" dirty="0" smtClean="0"/>
              <a:t>		</a:t>
            </a:r>
          </a:p>
          <a:p>
            <a:pPr algn="r">
              <a:buFont typeface="Wingdings" charset="2"/>
              <a:buNone/>
            </a:pPr>
            <a:r>
              <a:rPr lang="en-US" sz="1800" i="1" dirty="0" smtClean="0"/>
              <a:t>			Differentiation: From Planning to Practice, Grades 6-12. </a:t>
            </a:r>
            <a:r>
              <a:rPr lang="en-US" sz="1800" dirty="0" smtClean="0"/>
              <a:t>Copyright</a:t>
            </a:r>
            <a:r>
              <a:rPr lang="en-US" sz="1800" i="1" dirty="0" smtClean="0"/>
              <a:t> </a:t>
            </a:r>
            <a:r>
              <a:rPr lang="en-US" sz="1800" dirty="0" smtClean="0"/>
              <a:t>2007.  Rick </a:t>
            </a:r>
            <a:r>
              <a:rPr lang="en-US" sz="1800" dirty="0" err="1" smtClean="0"/>
              <a:t>Wormeli</a:t>
            </a:r>
            <a:r>
              <a:rPr lang="en-US" sz="1800" dirty="0" smtClean="0"/>
              <a:t>. </a:t>
            </a:r>
            <a:r>
              <a:rPr lang="en-US" sz="1800" dirty="0" err="1" smtClean="0"/>
              <a:t>Stenhouse</a:t>
            </a:r>
            <a:r>
              <a:rPr lang="en-US" sz="1800" dirty="0" smtClean="0"/>
              <a:t> Publishers</a:t>
            </a:r>
          </a:p>
          <a:p>
            <a:endParaRPr lang="en-US" dirty="0"/>
          </a:p>
        </p:txBody>
      </p:sp>
      <p:pic>
        <p:nvPicPr>
          <p:cNvPr id="6" name="Picture 5" descr="MP9003998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177" y="2963584"/>
            <a:ext cx="3902075" cy="2600325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 dir="d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Choice>
    <mc:Fallback>
      <mc:AlternateContent>
        <mc:Choice Requires="mp">
          <p:transition spd="med">
            <p:cover dir="d"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ff.wm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94301"/>
            <a:ext cx="9177562" cy="6118374"/>
          </a:xfr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 dir="d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Choice>
    <mc:Fallback>
      <mc:AlternateContent>
        <mc:Choice Requires="mp">
          <p:transition spd="med">
            <p:cover dir="d"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Curriculum Facilitator – Waukee Community Schools</a:t>
            </a:r>
          </a:p>
          <a:p>
            <a:r>
              <a:rPr lang="en-US" sz="3200" dirty="0" smtClean="0"/>
              <a:t>Twitter: @StephWilson78</a:t>
            </a:r>
          </a:p>
          <a:p>
            <a:r>
              <a:rPr lang="en-US" sz="3200" dirty="0" smtClean="0">
                <a:hlinkClick r:id="rId2"/>
              </a:rPr>
              <a:t>swilson@waukee.k12.ia.us</a:t>
            </a:r>
            <a:endParaRPr lang="en-US" sz="3200" dirty="0" smtClean="0"/>
          </a:p>
          <a:p>
            <a:r>
              <a:rPr lang="en-US" sz="3200" dirty="0" smtClean="0"/>
              <a:t>Differentiation Wiki: </a:t>
            </a:r>
          </a:p>
          <a:p>
            <a:pPr>
              <a:buNone/>
            </a:pPr>
            <a:r>
              <a:rPr lang="en-US" sz="3200" dirty="0" smtClean="0"/>
              <a:t>http://</a:t>
            </a:r>
            <a:r>
              <a:rPr lang="en-US" sz="3200" dirty="0" err="1" smtClean="0"/>
              <a:t>differentiationwaukee.pbworks.com</a:t>
            </a:r>
            <a:endParaRPr lang="en-US" sz="32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21" y="269381"/>
            <a:ext cx="6057900" cy="1320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To come to a common understanding of the basics of differentiation</a:t>
            </a:r>
          </a:p>
          <a:p>
            <a:r>
              <a:rPr lang="en-US" sz="2400" dirty="0" smtClean="0"/>
              <a:t>To understand what differentiation is and is not</a:t>
            </a:r>
          </a:p>
          <a:p>
            <a:r>
              <a:rPr lang="en-US" sz="2400" dirty="0" smtClean="0"/>
              <a:t>To understand the different ways/formats to differentiate</a:t>
            </a:r>
          </a:p>
          <a:p>
            <a:r>
              <a:rPr lang="en-US" sz="2400" dirty="0" smtClean="0"/>
              <a:t>To understand our personal mindset related to differentiation</a:t>
            </a:r>
          </a:p>
          <a:p>
            <a:r>
              <a:rPr lang="en-US" sz="2400" dirty="0" smtClean="0"/>
              <a:t>To relate this information to the World Language classroom</a:t>
            </a:r>
            <a:endParaRPr lang="en-US" sz="2400" dirty="0"/>
          </a:p>
        </p:txBody>
      </p:sp>
      <p:pic>
        <p:nvPicPr>
          <p:cNvPr id="4" name="Picture 3" descr="MM90028326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846" y="249238"/>
            <a:ext cx="2561352" cy="1731962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 dir="d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Choice>
    <mc:Fallback>
      <mc:AlternateContent>
        <mc:Choice Requires="mp">
          <p:transition spd="med">
            <p:cover dir="d"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Defining Differentiation</a:t>
            </a:r>
            <a:endParaRPr lang="en-US" sz="4400" dirty="0"/>
          </a:p>
        </p:txBody>
      </p:sp>
      <p:pic>
        <p:nvPicPr>
          <p:cNvPr id="4" name="Content Placeholder 3" descr="MP900341507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5022" r="-15022"/>
          <a:stretch>
            <a:fillRect/>
          </a:stretch>
        </p:blipFill>
        <p:spPr>
          <a:xfrm>
            <a:off x="761778" y="2074138"/>
            <a:ext cx="7556313" cy="4144963"/>
          </a:xfr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 dir="d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Choice>
    <mc:Fallback>
      <mc:AlternateContent>
        <mc:Choice Requires="mp">
          <p:transition spd="med">
            <p:cover dir="d"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Differentiation Is/Is Not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Discuss with table group the chart and text code:</a:t>
            </a:r>
          </a:p>
          <a:p>
            <a:pPr lvl="1"/>
            <a:r>
              <a:rPr lang="en-US" sz="2400" dirty="0" smtClean="0"/>
              <a:t>! = I agree</a:t>
            </a:r>
          </a:p>
          <a:p>
            <a:pPr lvl="1"/>
            <a:r>
              <a:rPr lang="en-US" sz="2400" dirty="0" smtClean="0"/>
              <a:t>? = I don’t understand/need more information</a:t>
            </a:r>
          </a:p>
          <a:p>
            <a:pPr lvl="1"/>
            <a:r>
              <a:rPr lang="en-US" sz="2400" dirty="0" smtClean="0"/>
              <a:t>+ = New idea for me</a:t>
            </a:r>
          </a:p>
          <a:p>
            <a:pPr lvl="1"/>
            <a:r>
              <a:rPr lang="en-US" sz="2400" dirty="0" smtClean="0"/>
              <a:t>* = I don’t agree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8996" y="4960448"/>
            <a:ext cx="271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Differentiation</a:t>
            </a:r>
            <a:endParaRPr lang="en-US" sz="2800" dirty="0"/>
          </a:p>
        </p:txBody>
      </p:sp>
      <p:pic>
        <p:nvPicPr>
          <p:cNvPr id="4" name="Picture 3" descr="MC90043253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C82218"/>
              </a:clrFrom>
              <a:clrTo>
                <a:srgbClr val="C8221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8996" y="3980184"/>
            <a:ext cx="2665593" cy="2626961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 dir="d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Choice>
    <mc:Fallback>
      <mc:AlternateContent>
        <mc:Choice Requires="mp">
          <p:transition spd="med">
            <p:cover dir="d"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framewor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" y="0"/>
            <a:ext cx="9117929" cy="685800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 dir="d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Choice>
    <mc:Fallback>
      <mc:AlternateContent>
        <mc:Choice Requires="mp">
          <p:transition spd="med">
            <p:cover dir="d"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Goals and Purposes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571500">
              <a:lnSpc>
                <a:spcPct val="90000"/>
              </a:lnSpc>
              <a:buFont typeface="Wingdings" charset="2"/>
              <a:buNone/>
            </a:pPr>
            <a:r>
              <a:rPr lang="en-US" sz="3600" b="1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Two Goals of Differentiation</a:t>
            </a:r>
          </a:p>
          <a:p>
            <a:pPr marL="571500" indent="-571500">
              <a:lnSpc>
                <a:spcPct val="90000"/>
              </a:lnSpc>
              <a:buFont typeface="Wingdings" charset="2"/>
              <a:buAutoNum type="arabicPeriod"/>
            </a:pPr>
            <a:r>
              <a:rPr lang="en-US" sz="3600" dirty="0" smtClean="0"/>
              <a:t>Do whatever it takes to maximize student learning.</a:t>
            </a:r>
          </a:p>
          <a:p>
            <a:pPr marL="571500" indent="-571500">
              <a:lnSpc>
                <a:spcPct val="90000"/>
              </a:lnSpc>
              <a:buFont typeface="Wingdings" charset="2"/>
              <a:buAutoNum type="arabicPeriod"/>
            </a:pPr>
            <a:r>
              <a:rPr lang="en-US" sz="3600" dirty="0" smtClean="0"/>
              <a:t>Prepare students to handle anything in present and future lives.</a:t>
            </a:r>
            <a:endParaRPr lang="en-US" sz="3600" i="1" dirty="0" smtClean="0"/>
          </a:p>
          <a:p>
            <a:pPr marL="571500" indent="-571500">
              <a:lnSpc>
                <a:spcPct val="90000"/>
              </a:lnSpc>
              <a:buFont typeface="Wingdings" charset="2"/>
              <a:buNone/>
            </a:pPr>
            <a:r>
              <a:rPr lang="en-US" sz="3600" b="1" i="1" dirty="0" smtClean="0">
                <a:solidFill>
                  <a:srgbClr val="B465BB"/>
                </a:solidFill>
              </a:rPr>
              <a:t>Purpose of Differentiation</a:t>
            </a:r>
          </a:p>
          <a:p>
            <a:pPr marL="571500" indent="-571500">
              <a:lnSpc>
                <a:spcPct val="90000"/>
              </a:lnSpc>
              <a:buFont typeface="Wingdings" charset="2"/>
              <a:buNone/>
            </a:pPr>
            <a:r>
              <a:rPr lang="en-US" sz="3600" dirty="0" smtClean="0"/>
              <a:t>	To push for all students to achieve mastery – not necessarily at the same time or pace.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8474" y="4258791"/>
            <a:ext cx="7556313" cy="2142223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 dir="d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Choice>
    <mc:Fallback>
      <mc:AlternateContent>
        <mc:Choice Requires="mp">
          <p:transition spd="med">
            <p:cover dir="d"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Basics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48482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 teaching theory and process</a:t>
            </a:r>
          </a:p>
          <a:p>
            <a:r>
              <a:rPr lang="en-US" sz="3200" dirty="0" smtClean="0"/>
              <a:t>Instruction should be adapted to individual students to meet readiness level, interests, and learning styles</a:t>
            </a:r>
          </a:p>
          <a:p>
            <a:r>
              <a:rPr lang="en-US" sz="3200" dirty="0" smtClean="0"/>
              <a:t>Allows students option when learning new ideas and concepts</a:t>
            </a:r>
          </a:p>
          <a:p>
            <a:r>
              <a:rPr lang="en-US" sz="3200" dirty="0" smtClean="0"/>
              <a:t>Requires teachers to be flexible with time and groupings</a:t>
            </a:r>
          </a:p>
          <a:p>
            <a:endParaRPr lang="en-US" dirty="0"/>
          </a:p>
        </p:txBody>
      </p:sp>
      <p:pic>
        <p:nvPicPr>
          <p:cNvPr id="4" name="Picture 4" descr="MPj043875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1312" y="186630"/>
            <a:ext cx="1539875" cy="2286000"/>
          </a:xfrm>
          <a:prstGeom prst="rect">
            <a:avLst/>
          </a:prstGeom>
          <a:noFill/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 dir="d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Choice>
    <mc:Fallback>
      <mc:AlternateContent>
        <mc:Choice Requires="mp">
          <p:transition spd="med">
            <p:cover dir="d"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Principles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25157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Teacher should differentiate </a:t>
            </a:r>
            <a:r>
              <a:rPr lang="en-US" sz="3600" u="sng" dirty="0" smtClean="0"/>
              <a:t>what</a:t>
            </a:r>
            <a:r>
              <a:rPr lang="en-US" sz="3600" dirty="0" smtClean="0"/>
              <a:t> students learn, </a:t>
            </a:r>
            <a:r>
              <a:rPr lang="en-US" sz="3600" u="sng" dirty="0" smtClean="0"/>
              <a:t>how</a:t>
            </a:r>
            <a:r>
              <a:rPr lang="en-US" sz="3600" dirty="0" smtClean="0"/>
              <a:t> students learn, and </a:t>
            </a:r>
            <a:r>
              <a:rPr lang="en-US" sz="3600" u="sng" dirty="0" smtClean="0"/>
              <a:t>when</a:t>
            </a:r>
            <a:r>
              <a:rPr lang="en-US" sz="3600" dirty="0" smtClean="0"/>
              <a:t> students learn</a:t>
            </a:r>
          </a:p>
          <a:p>
            <a:r>
              <a:rPr lang="en-US" sz="3600" dirty="0" smtClean="0"/>
              <a:t>Teacher focuses on essential skills and concepts that match standards and benchmarks</a:t>
            </a:r>
          </a:p>
          <a:p>
            <a:r>
              <a:rPr lang="en-US" sz="3600" dirty="0" smtClean="0"/>
              <a:t>Teacher knows students well and work with their differences</a:t>
            </a:r>
          </a:p>
          <a:p>
            <a:r>
              <a:rPr lang="en-US" sz="3600" dirty="0" smtClean="0"/>
              <a:t>Teachers modify practices based on data</a:t>
            </a:r>
          </a:p>
          <a:p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 dir="d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Choice>
    <mc:Fallback>
      <mc:AlternateContent>
        <mc:Choice Requires="mp">
          <p:transition spd="med">
            <p:cover dir="d"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 dir="d"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dvant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790</TotalTime>
  <Words>873</Words>
  <Application>Microsoft Macintosh PowerPoint</Application>
  <PresentationFormat>On-screen Show (4:3)</PresentationFormat>
  <Paragraphs>255</Paragraphs>
  <Slides>19</Slides>
  <Notes>8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Advantage</vt:lpstr>
      <vt:lpstr>Differentiation Basics in the World Language Classroom</vt:lpstr>
      <vt:lpstr>Slide 2</vt:lpstr>
      <vt:lpstr>Objectives</vt:lpstr>
      <vt:lpstr>Defining Differentiation</vt:lpstr>
      <vt:lpstr>Differentiation Is/Is Not</vt:lpstr>
      <vt:lpstr>Slide 6</vt:lpstr>
      <vt:lpstr>Goals and Purposes</vt:lpstr>
      <vt:lpstr>The Basics</vt:lpstr>
      <vt:lpstr>The Principles</vt:lpstr>
      <vt:lpstr>The Principles</vt:lpstr>
      <vt:lpstr>Slide 11</vt:lpstr>
      <vt:lpstr>Slide 12</vt:lpstr>
      <vt:lpstr>Slide 13</vt:lpstr>
      <vt:lpstr>Slide 14</vt:lpstr>
      <vt:lpstr>What’s the point of differentiating in these different ways?</vt:lpstr>
      <vt:lpstr>Slide 16</vt:lpstr>
      <vt:lpstr>What Is Your Mindset? </vt:lpstr>
      <vt:lpstr>Slide 18</vt:lpstr>
      <vt:lpstr>Slide 19</vt:lpstr>
    </vt:vector>
  </TitlesOfParts>
  <Company>WCSD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Differentiation Strategies</dc:title>
  <dc:creator>localadmin</dc:creator>
  <cp:lastModifiedBy>localadmin</cp:lastModifiedBy>
  <cp:revision>15</cp:revision>
  <dcterms:created xsi:type="dcterms:W3CDTF">2011-09-27T18:48:55Z</dcterms:created>
  <dcterms:modified xsi:type="dcterms:W3CDTF">2011-09-27T18:49:03Z</dcterms:modified>
</cp:coreProperties>
</file>